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4"/>
  </p:notesMasterIdLst>
  <p:sldIdLst>
    <p:sldId id="256" r:id="rId2"/>
    <p:sldId id="257" r:id="rId3"/>
    <p:sldId id="283" r:id="rId4"/>
    <p:sldId id="293" r:id="rId5"/>
    <p:sldId id="281" r:id="rId6"/>
    <p:sldId id="260" r:id="rId7"/>
    <p:sldId id="258" r:id="rId8"/>
    <p:sldId id="263" r:id="rId9"/>
    <p:sldId id="272" r:id="rId10"/>
    <p:sldId id="273" r:id="rId11"/>
    <p:sldId id="261" r:id="rId12"/>
    <p:sldId id="262" r:id="rId13"/>
    <p:sldId id="259" r:id="rId14"/>
    <p:sldId id="264" r:id="rId15"/>
    <p:sldId id="266" r:id="rId16"/>
    <p:sldId id="269" r:id="rId17"/>
    <p:sldId id="267" r:id="rId18"/>
    <p:sldId id="268" r:id="rId19"/>
    <p:sldId id="271" r:id="rId20"/>
    <p:sldId id="274" r:id="rId21"/>
    <p:sldId id="284" r:id="rId22"/>
    <p:sldId id="285" r:id="rId23"/>
    <p:sldId id="289" r:id="rId24"/>
    <p:sldId id="290" r:id="rId25"/>
    <p:sldId id="277" r:id="rId26"/>
    <p:sldId id="278" r:id="rId27"/>
    <p:sldId id="275" r:id="rId28"/>
    <p:sldId id="276" r:id="rId29"/>
    <p:sldId id="282" r:id="rId30"/>
    <p:sldId id="287" r:id="rId31"/>
    <p:sldId id="288"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2" autoAdjust="0"/>
    <p:restoredTop sz="94660"/>
  </p:normalViewPr>
  <p:slideViewPr>
    <p:cSldViewPr>
      <p:cViewPr>
        <p:scale>
          <a:sx n="72" d="100"/>
          <a:sy n="72" d="100"/>
        </p:scale>
        <p:origin x="-1100" y="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9CC70-E6B0-4F86-B798-8132C663EB22}" type="datetimeFigureOut">
              <a:rPr lang="en-US" smtClean="0"/>
              <a:t>9/15/2017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07FB9-B059-4C63-BA51-949C070CE7CD}" type="slidenum">
              <a:rPr lang="en-US" smtClean="0"/>
              <a:t>‹#›</a:t>
            </a:fld>
            <a:endParaRPr lang="en-US"/>
          </a:p>
        </p:txBody>
      </p:sp>
    </p:spTree>
    <p:extLst>
      <p:ext uri="{BB962C8B-B14F-4D97-AF65-F5344CB8AC3E}">
        <p14:creationId xmlns:p14="http://schemas.microsoft.com/office/powerpoint/2010/main" val="417366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7306D-0B9D-4E30-A0B2-4DBAA927C6E7}"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62821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5A62EB-A949-4A30-A8B6-A2B08F8761E1}" type="datetime1">
              <a:rPr lang="en-US" smtClean="0"/>
              <a:t>9/15/2017</a:t>
            </a:fld>
            <a:endParaRPr lang="en-US"/>
          </a:p>
        </p:txBody>
      </p:sp>
      <p:sp>
        <p:nvSpPr>
          <p:cNvPr id="6" name="Footer Placeholder 5"/>
          <p:cNvSpPr>
            <a:spLocks noGrp="1"/>
          </p:cNvSpPr>
          <p:nvPr>
            <p:ph type="ftr" sz="quarter" idx="11"/>
          </p:nvPr>
        </p:nvSpPr>
        <p:spPr/>
        <p:txBody>
          <a:bodyPr/>
          <a:lstStyle/>
          <a:p>
            <a:r>
              <a:rPr lang="en-US"/>
              <a:t>2nd World Congress on Open Educational Resources, Septemeber 20, 2017, Ljubljana, Slovenia.</a:t>
            </a:r>
          </a:p>
        </p:txBody>
      </p:sp>
      <p:sp>
        <p:nvSpPr>
          <p:cNvPr id="7" name="Slide Number Placeholder 6"/>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79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C7ACBA3-16C3-4ED9-8525-3F8499EB160D}"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22002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8E7F00A-F285-4174-930C-7DE94384B623}"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6869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49DA76-DF82-4D0D-BD2E-529B798A381E}"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53366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12B54-58C3-4F7A-A6BB-10EF5C4C5315}" type="datetime1">
              <a:rPr lang="en-US" smtClean="0"/>
              <a:t>9/15/2017</a:t>
            </a:fld>
            <a:endParaRPr lang="en-US"/>
          </a:p>
        </p:txBody>
      </p:sp>
      <p:sp>
        <p:nvSpPr>
          <p:cNvPr id="4"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77263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33EDF0-79BB-42D2-8ED6-38EF1337506D}" type="datetime1">
              <a:rPr lang="en-US" smtClean="0"/>
              <a:t>9/15/2017</a:t>
            </a:fld>
            <a:endParaRPr lang="en-US"/>
          </a:p>
        </p:txBody>
      </p:sp>
      <p:sp>
        <p:nvSpPr>
          <p:cNvPr id="4"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52612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0CE8E8-ED54-407C-A120-1192D73FD36F}"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68926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8F383C-27FA-4B76-A982-D7DD3FF73358}"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60482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EA506-9F58-4FD1-AC6F-FF0F97F78D11}"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63726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F9E8EB-8592-4F97-AED6-33520B303F2E}" type="datetime1">
              <a:rPr lang="en-US" smtClean="0"/>
              <a:t>9/15/2017</a:t>
            </a:fld>
            <a:endParaRPr lang="en-US"/>
          </a:p>
        </p:txBody>
      </p:sp>
      <p:sp>
        <p:nvSpPr>
          <p:cNvPr id="5" name="Footer Placeholder 4"/>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5"/>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2053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E18FC0-66EB-42A9-80CA-D1C1D4EC84CA}" type="datetime1">
              <a:rPr lang="en-US" smtClean="0"/>
              <a:t>9/15/2017</a:t>
            </a:fld>
            <a:endParaRPr lang="en-US"/>
          </a:p>
        </p:txBody>
      </p:sp>
      <p:sp>
        <p:nvSpPr>
          <p:cNvPr id="6" name="Footer Placeholder 5"/>
          <p:cNvSpPr>
            <a:spLocks noGrp="1"/>
          </p:cNvSpPr>
          <p:nvPr>
            <p:ph type="ftr" sz="quarter" idx="11"/>
          </p:nvPr>
        </p:nvSpPr>
        <p:spPr/>
        <p:txBody>
          <a:bodyPr/>
          <a:lstStyle/>
          <a:p>
            <a:r>
              <a:rPr lang="en-US"/>
              <a:t>2nd World Congress on Open Educational Resources, Septemeber 20, 2017, Ljubljana, Slovenia.</a:t>
            </a:r>
          </a:p>
        </p:txBody>
      </p:sp>
      <p:sp>
        <p:nvSpPr>
          <p:cNvPr id="7" name="Slide Number Placeholder 6"/>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48426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59E5FB-126A-4C2B-AB54-36FEEEDDA213}" type="datetime1">
              <a:rPr lang="en-US" smtClean="0"/>
              <a:t>9/15/2017</a:t>
            </a:fld>
            <a:endParaRPr lang="en-US"/>
          </a:p>
        </p:txBody>
      </p:sp>
      <p:sp>
        <p:nvSpPr>
          <p:cNvPr id="8" name="Footer Placeholder 7"/>
          <p:cNvSpPr>
            <a:spLocks noGrp="1"/>
          </p:cNvSpPr>
          <p:nvPr>
            <p:ph type="ftr" sz="quarter" idx="11"/>
          </p:nvPr>
        </p:nvSpPr>
        <p:spPr/>
        <p:txBody>
          <a:bodyPr/>
          <a:lstStyle/>
          <a:p>
            <a:r>
              <a:rPr lang="en-US"/>
              <a:t>2nd World Congress on Open Educational Resources, Septemeber 20, 2017, Ljubljana, Slovenia.</a:t>
            </a:r>
          </a:p>
        </p:txBody>
      </p:sp>
      <p:sp>
        <p:nvSpPr>
          <p:cNvPr id="9" name="Slide Number Placeholder 8"/>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042483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DB73BD5-F4B3-4F8E-A4CC-7BFDC0E0805B}" type="datetime1">
              <a:rPr lang="en-US" smtClean="0"/>
              <a:t>9/15/2017</a:t>
            </a:fld>
            <a:endParaRPr lang="en-US"/>
          </a:p>
        </p:txBody>
      </p:sp>
      <p:sp>
        <p:nvSpPr>
          <p:cNvPr id="5" name="Footer Placeholder 3"/>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4"/>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403180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61183D-8E62-4389-A432-8EFB5F0E36AF}" type="datetime1">
              <a:rPr lang="en-US" smtClean="0"/>
              <a:t>9/15/2017</a:t>
            </a:fld>
            <a:endParaRPr lang="en-US"/>
          </a:p>
        </p:txBody>
      </p:sp>
      <p:sp>
        <p:nvSpPr>
          <p:cNvPr id="5" name="Footer Placeholder 2"/>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3"/>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63658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5B09B32-B236-41DB-AB9E-94EDA16EEA14}" type="datetime1">
              <a:rPr lang="en-US" smtClean="0"/>
              <a:t>9/15/2017</a:t>
            </a:fld>
            <a:endParaRPr lang="en-US"/>
          </a:p>
        </p:txBody>
      </p:sp>
      <p:sp>
        <p:nvSpPr>
          <p:cNvPr id="5" name="Footer Placeholder 5"/>
          <p:cNvSpPr>
            <a:spLocks noGrp="1"/>
          </p:cNvSpPr>
          <p:nvPr>
            <p:ph type="ftr" sz="quarter" idx="11"/>
          </p:nvPr>
        </p:nvSpPr>
        <p:spPr/>
        <p:txBody>
          <a:bodyPr/>
          <a:lstStyle/>
          <a:p>
            <a:r>
              <a:rPr lang="en-US"/>
              <a:t>2nd World Congress on Open Educational Resources, Septemeber 20, 2017, Ljubljana, Slovenia.</a:t>
            </a:r>
          </a:p>
        </p:txBody>
      </p:sp>
      <p:sp>
        <p:nvSpPr>
          <p:cNvPr id="6" name="Slide Number Placeholder 6"/>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2804324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88C4F6-BD9B-4A9C-9CC4-99AA803D4619}" type="datetime1">
              <a:rPr lang="en-US" smtClean="0"/>
              <a:t>9/15/2017</a:t>
            </a:fld>
            <a:endParaRPr lang="en-US"/>
          </a:p>
        </p:txBody>
      </p:sp>
      <p:sp>
        <p:nvSpPr>
          <p:cNvPr id="6" name="Footer Placeholder 5"/>
          <p:cNvSpPr>
            <a:spLocks noGrp="1"/>
          </p:cNvSpPr>
          <p:nvPr>
            <p:ph type="ftr" sz="quarter" idx="11"/>
          </p:nvPr>
        </p:nvSpPr>
        <p:spPr/>
        <p:txBody>
          <a:bodyPr/>
          <a:lstStyle/>
          <a:p>
            <a:r>
              <a:rPr lang="en-US"/>
              <a:t>2nd World Congress on Open Educational Resources, Septemeber 20, 2017, Ljubljana, Slovenia.</a:t>
            </a:r>
          </a:p>
        </p:txBody>
      </p:sp>
      <p:sp>
        <p:nvSpPr>
          <p:cNvPr id="7" name="Slide Number Placeholder 6"/>
          <p:cNvSpPr>
            <a:spLocks noGrp="1"/>
          </p:cNvSpPr>
          <p:nvPr>
            <p:ph type="sldNum" sz="quarter" idx="12"/>
          </p:nvPr>
        </p:nvSpPr>
        <p:spPr/>
        <p:txBody>
          <a:bodyPr/>
          <a:lstStyle/>
          <a:p>
            <a:fld id="{97F39F6E-B989-4B01-A387-B5C935E12331}" type="slidenum">
              <a:rPr lang="en-US" smtClean="0"/>
              <a:t>‹#›</a:t>
            </a:fld>
            <a:endParaRPr lang="en-US"/>
          </a:p>
        </p:txBody>
      </p:sp>
    </p:spTree>
    <p:extLst>
      <p:ext uri="{BB962C8B-B14F-4D97-AF65-F5344CB8AC3E}">
        <p14:creationId xmlns:p14="http://schemas.microsoft.com/office/powerpoint/2010/main" val="36418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9AA5E0-277D-4790-92D9-CF1D3CEC4455}" type="datetime1">
              <a:rPr lang="en-US" smtClean="0"/>
              <a:t>9/15/2017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2nd World Congress on Open Educational Resources, Septemeber 20, 2017, Ljubljana, Slovenia.</a:t>
            </a: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7F39F6E-B989-4B01-A387-B5C935E12331}" type="slidenum">
              <a:rPr lang="en-US" smtClean="0"/>
              <a:t>‹#›</a:t>
            </a:fld>
            <a:endParaRPr lang="en-US"/>
          </a:p>
        </p:txBody>
      </p:sp>
    </p:spTree>
    <p:extLst>
      <p:ext uri="{BB962C8B-B14F-4D97-AF65-F5344CB8AC3E}">
        <p14:creationId xmlns:p14="http://schemas.microsoft.com/office/powerpoint/2010/main" val="163158600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map.ihmc.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maptools.coginst.uwf.edu/Publications/WhitePapers/The%20Network%20Architecture%20of%20CmapTool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124200"/>
            <a:ext cx="7772400" cy="1470025"/>
          </a:xfrm>
        </p:spPr>
        <p:txBody>
          <a:bodyPr>
            <a:normAutofit fontScale="90000"/>
          </a:bodyPr>
          <a:lstStyle/>
          <a:p>
            <a:pPr algn="ctr"/>
            <a:r>
              <a:rPr lang="sl-SI" sz="3600" b="1" dirty="0" smtClean="0"/>
              <a:t/>
            </a:r>
            <a:br>
              <a:rPr lang="sl-SI" sz="3600" b="1" dirty="0" smtClean="0"/>
            </a:br>
            <a:r>
              <a:rPr lang="sl-SI" sz="3600" b="1" dirty="0"/>
              <a:t/>
            </a:r>
            <a:br>
              <a:rPr lang="sl-SI" sz="3600" b="1" dirty="0"/>
            </a:br>
            <a:r>
              <a:rPr lang="sl-SI" sz="3600" b="1" dirty="0" smtClean="0"/>
              <a:t/>
            </a:r>
            <a:br>
              <a:rPr lang="sl-SI" sz="3600" b="1" dirty="0" smtClean="0"/>
            </a:br>
            <a:r>
              <a:rPr lang="sl-SI" sz="3600" b="1" dirty="0"/>
              <a:t/>
            </a:r>
            <a:br>
              <a:rPr lang="sl-SI" sz="3600" b="1" dirty="0"/>
            </a:br>
            <a:r>
              <a:rPr lang="sl-SI" sz="3600" b="1" dirty="0" smtClean="0"/>
              <a:t>Application </a:t>
            </a:r>
            <a:r>
              <a:rPr lang="sl-SI" sz="3600" b="1" dirty="0"/>
              <a:t>of the concept maps in the </a:t>
            </a:r>
            <a:r>
              <a:rPr lang="sl-SI" sz="3600" b="1" dirty="0" smtClean="0"/>
              <a:t>realisation </a:t>
            </a:r>
            <a:r>
              <a:rPr lang="sl-SI" sz="3600" b="1" dirty="0"/>
              <a:t>of </a:t>
            </a:r>
            <a:r>
              <a:rPr lang="sl-SI" sz="3600" b="1" dirty="0" smtClean="0"/>
              <a:t>university biological </a:t>
            </a:r>
            <a:r>
              <a:rPr lang="sl-SI" sz="3600" b="1" dirty="0"/>
              <a:t>programme content</a:t>
            </a:r>
            <a:r>
              <a:rPr lang="en-US" dirty="0"/>
              <a:t/>
            </a:r>
            <a:br>
              <a:rPr lang="en-US" dirty="0"/>
            </a:br>
            <a:endParaRPr lang="en-US" dirty="0"/>
          </a:p>
        </p:txBody>
      </p:sp>
      <p:sp>
        <p:nvSpPr>
          <p:cNvPr id="3" name="Subtitle 2"/>
          <p:cNvSpPr>
            <a:spLocks noGrp="1"/>
          </p:cNvSpPr>
          <p:nvPr>
            <p:ph type="subTitle" idx="1"/>
          </p:nvPr>
        </p:nvSpPr>
        <p:spPr>
          <a:xfrm>
            <a:off x="914400" y="4114800"/>
            <a:ext cx="7086600" cy="2362200"/>
          </a:xfrm>
        </p:spPr>
        <p:txBody>
          <a:bodyPr>
            <a:normAutofit fontScale="92500" lnSpcReduction="20000"/>
          </a:bodyPr>
          <a:lstStyle/>
          <a:p>
            <a:endParaRPr lang="sr-Latn-RS" sz="2000" dirty="0"/>
          </a:p>
          <a:p>
            <a:endParaRPr lang="sr-Latn-RS" sz="2000" dirty="0" smtClean="0"/>
          </a:p>
          <a:p>
            <a:endParaRPr lang="sr-Latn-RS" sz="2000" dirty="0"/>
          </a:p>
          <a:p>
            <a:r>
              <a:rPr lang="sr-Latn-RS" sz="1600" b="1" dirty="0">
                <a:solidFill>
                  <a:schemeClr val="tx1"/>
                </a:solidFill>
              </a:rPr>
              <a:t>Prof. Dr. Jelena Stanisavljević</a:t>
            </a:r>
          </a:p>
          <a:p>
            <a:r>
              <a:rPr lang="sl-SI" sz="1500" dirty="0">
                <a:solidFill>
                  <a:schemeClr val="tx1"/>
                </a:solidFill>
              </a:rPr>
              <a:t>University of Belgrade-Faculty of Biology (Serbia)</a:t>
            </a:r>
          </a:p>
          <a:p>
            <a:endParaRPr lang="sl-SI" sz="1800" dirty="0">
              <a:solidFill>
                <a:schemeClr val="tx1"/>
              </a:solidFill>
            </a:endParaRPr>
          </a:p>
          <a:p>
            <a:r>
              <a:rPr lang="sl-SI" sz="1400" dirty="0">
                <a:solidFill>
                  <a:schemeClr val="tx1"/>
                </a:solidFill>
              </a:rPr>
              <a:t>jelena.stanisavljevic@bio.bg.ac.rs</a:t>
            </a:r>
            <a:endParaRPr lang="en-US" sz="1400" dirty="0">
              <a:solidFill>
                <a:schemeClr val="tx1"/>
              </a:solidFill>
            </a:endParaRPr>
          </a:p>
          <a:p>
            <a:endParaRPr lang="en-US" dirty="0"/>
          </a:p>
        </p:txBody>
      </p:sp>
      <p:sp>
        <p:nvSpPr>
          <p:cNvPr id="4" name="Footer Placeholder 3">
            <a:extLst>
              <a:ext uri="{FF2B5EF4-FFF2-40B4-BE49-F238E27FC236}">
                <a16:creationId xmlns:a16="http://schemas.microsoft.com/office/drawing/2014/main" xmlns="" id="{DF745510-E51F-49E0-8332-3CBF3ABCC4FF}"/>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548174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a:t>
            </a:r>
            <a:r>
              <a:rPr lang="sr-Latn-RS" sz="2800" dirty="0"/>
              <a:t>2.</a:t>
            </a:r>
            <a:r>
              <a:rPr lang="en-US" sz="2800" dirty="0"/>
              <a:t> Functions of concept maps</a:t>
            </a:r>
            <a:r>
              <a:rPr lang="sr-Latn-RS" sz="2800" dirty="0"/>
              <a:t>.</a:t>
            </a:r>
            <a:endParaRPr lang="en-US" sz="2800" dirty="0"/>
          </a:p>
        </p:txBody>
      </p:sp>
      <p:pic>
        <p:nvPicPr>
          <p:cNvPr id="5" name="Content Placeholder 4">
            <a:extLst>
              <a:ext uri="{FF2B5EF4-FFF2-40B4-BE49-F238E27FC236}">
                <a16:creationId xmlns:a16="http://schemas.microsoft.com/office/drawing/2014/main" xmlns="" id="{A3894F41-3F02-4918-AF01-55F633DF4E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088" y="2674880"/>
            <a:ext cx="6711950" cy="2951278"/>
          </a:xfrm>
        </p:spPr>
      </p:pic>
      <p:sp>
        <p:nvSpPr>
          <p:cNvPr id="4" name="Footer Placeholder 3">
            <a:extLst>
              <a:ext uri="{FF2B5EF4-FFF2-40B4-BE49-F238E27FC236}">
                <a16:creationId xmlns:a16="http://schemas.microsoft.com/office/drawing/2014/main" xmlns="" id="{1108EBCF-CFDF-4BAA-88D5-6D7082EBBC8C}"/>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154017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normAutofit fontScale="90000"/>
          </a:bodyPr>
          <a:lstStyle/>
          <a:p>
            <a:r>
              <a:rPr lang="en-US" sz="3600" b="1" i="1" dirty="0"/>
              <a:t>C</a:t>
            </a:r>
            <a:r>
              <a:rPr lang="sr-Latn-RS" sz="3600" b="1" i="1" dirty="0"/>
              <a:t>onstruction of concept maps</a:t>
            </a:r>
            <a:r>
              <a:rPr lang="en-US" dirty="0"/>
              <a:t/>
            </a:r>
            <a:br>
              <a:rPr lang="en-US" dirty="0"/>
            </a:br>
            <a:endParaRPr lang="en-US" dirty="0"/>
          </a:p>
        </p:txBody>
      </p:sp>
      <p:sp>
        <p:nvSpPr>
          <p:cNvPr id="3" name="Content Placeholder 2"/>
          <p:cNvSpPr>
            <a:spLocks noGrp="1"/>
          </p:cNvSpPr>
          <p:nvPr>
            <p:ph idx="1"/>
          </p:nvPr>
        </p:nvSpPr>
        <p:spPr>
          <a:xfrm>
            <a:off x="609600" y="1447803"/>
            <a:ext cx="7162800" cy="4952997"/>
          </a:xfrm>
        </p:spPr>
        <p:txBody>
          <a:bodyPr>
            <a:normAutofit fontScale="92500" lnSpcReduction="10000"/>
          </a:bodyPr>
          <a:lstStyle/>
          <a:p>
            <a:endParaRPr lang="sr-Latn-RS" dirty="0"/>
          </a:p>
          <a:p>
            <a:pPr algn="just"/>
            <a:r>
              <a:rPr lang="en-US" dirty="0"/>
              <a:t>The first step is </a:t>
            </a:r>
            <a:r>
              <a:rPr lang="en-US" b="1" dirty="0"/>
              <a:t>to</a:t>
            </a:r>
            <a:r>
              <a:rPr lang="en-US" dirty="0"/>
              <a:t> </a:t>
            </a:r>
            <a:r>
              <a:rPr lang="en-US" b="1" dirty="0"/>
              <a:t>define the domain (area) of </a:t>
            </a:r>
            <a:r>
              <a:rPr lang="en-US" b="1" dirty="0" err="1"/>
              <a:t>knowledg</a:t>
            </a:r>
            <a:r>
              <a:rPr lang="sr-Latn-RS" b="1" dirty="0"/>
              <a:t>e</a:t>
            </a:r>
            <a:r>
              <a:rPr lang="sr-Latn-RS" dirty="0"/>
              <a:t>. </a:t>
            </a:r>
            <a:r>
              <a:rPr lang="en-US" dirty="0"/>
              <a:t>This creates a context that </a:t>
            </a:r>
            <a:r>
              <a:rPr lang="en-US" dirty="0" smtClean="0"/>
              <a:t>help </a:t>
            </a:r>
            <a:r>
              <a:rPr lang="sr-Latn-RS" dirty="0" smtClean="0"/>
              <a:t>in </a:t>
            </a:r>
            <a:r>
              <a:rPr lang="en-US" dirty="0" err="1" smtClean="0"/>
              <a:t>determin</a:t>
            </a:r>
            <a:r>
              <a:rPr lang="sr-Latn-RS" dirty="0" smtClean="0"/>
              <a:t>ation</a:t>
            </a:r>
            <a:r>
              <a:rPr lang="en-US" dirty="0" smtClean="0"/>
              <a:t> </a:t>
            </a:r>
            <a:r>
              <a:rPr lang="sr-Latn-RS" dirty="0" smtClean="0"/>
              <a:t>of </a:t>
            </a:r>
            <a:r>
              <a:rPr lang="en-US" dirty="0" smtClean="0"/>
              <a:t>the </a:t>
            </a:r>
            <a:r>
              <a:rPr lang="en-US" dirty="0"/>
              <a:t>hierarchical structure of the concept </a:t>
            </a:r>
            <a:r>
              <a:rPr lang="en-US" dirty="0" smtClean="0"/>
              <a:t>map</a:t>
            </a:r>
            <a:r>
              <a:rPr lang="sr-Latn-RS" dirty="0" smtClean="0"/>
              <a:t> (</a:t>
            </a:r>
            <a:r>
              <a:rPr lang="en-US" dirty="0"/>
              <a:t>Novak &amp; </a:t>
            </a:r>
            <a:r>
              <a:rPr lang="en-US" dirty="0" err="1" smtClean="0"/>
              <a:t>Cañas</a:t>
            </a:r>
            <a:r>
              <a:rPr lang="en-US" dirty="0" smtClean="0"/>
              <a:t>, 2008</a:t>
            </a:r>
            <a:r>
              <a:rPr lang="sr-Latn-RS" dirty="0" smtClean="0"/>
              <a:t>).</a:t>
            </a:r>
            <a:endParaRPr lang="sr-Latn-RS" dirty="0"/>
          </a:p>
          <a:p>
            <a:pPr marL="0" indent="0" algn="just">
              <a:buNone/>
            </a:pPr>
            <a:endParaRPr lang="sr-Latn-RS" dirty="0"/>
          </a:p>
          <a:p>
            <a:pPr algn="just"/>
            <a:r>
              <a:rPr lang="en-US" dirty="0"/>
              <a:t>For the purpose of </a:t>
            </a:r>
            <a:r>
              <a:rPr lang="en-US" dirty="0" err="1" smtClean="0"/>
              <a:t>determi</a:t>
            </a:r>
            <a:r>
              <a:rPr lang="sr-Latn-RS" dirty="0" smtClean="0"/>
              <a:t>ning</a:t>
            </a:r>
            <a:r>
              <a:rPr lang="en-US" dirty="0" smtClean="0"/>
              <a:t> </a:t>
            </a:r>
            <a:r>
              <a:rPr lang="en-US" dirty="0" err="1" smtClean="0"/>
              <a:t>th</a:t>
            </a:r>
            <a:r>
              <a:rPr lang="sr-Latn-RS" dirty="0"/>
              <a:t>e</a:t>
            </a:r>
            <a:r>
              <a:rPr lang="en-US" dirty="0" smtClean="0"/>
              <a:t> context</a:t>
            </a:r>
            <a:r>
              <a:rPr lang="sr-Latn-RS" dirty="0" smtClean="0"/>
              <a:t>,</a:t>
            </a:r>
            <a:r>
              <a:rPr lang="en-US" dirty="0" smtClean="0"/>
              <a:t> </a:t>
            </a:r>
            <a:r>
              <a:rPr lang="en-US" dirty="0"/>
              <a:t>it is </a:t>
            </a:r>
            <a:r>
              <a:rPr lang="en-US" dirty="0" smtClean="0"/>
              <a:t>necessary </a:t>
            </a:r>
            <a:r>
              <a:rPr lang="en-US" b="1" dirty="0"/>
              <a:t>to construct a focus question.</a:t>
            </a:r>
            <a:r>
              <a:rPr lang="en-US" dirty="0"/>
              <a:t> This question </a:t>
            </a:r>
            <a:r>
              <a:rPr lang="en-US" dirty="0" smtClean="0"/>
              <a:t>clearly</a:t>
            </a:r>
            <a:r>
              <a:rPr lang="sr-Latn-RS" dirty="0" smtClean="0"/>
              <a:t> and concisely</a:t>
            </a:r>
            <a:r>
              <a:rPr lang="en-US" dirty="0" smtClean="0"/>
              <a:t> </a:t>
            </a:r>
            <a:r>
              <a:rPr lang="en-US" dirty="0"/>
              <a:t>specifies the problem or issue that the concept map should help to </a:t>
            </a:r>
            <a:r>
              <a:rPr lang="en-US" dirty="0" smtClean="0"/>
              <a:t>resolve</a:t>
            </a:r>
            <a:r>
              <a:rPr lang="sr-Latn-RS" dirty="0" smtClean="0"/>
              <a:t> it</a:t>
            </a:r>
            <a:r>
              <a:rPr lang="en-US" dirty="0" smtClean="0"/>
              <a:t> </a:t>
            </a:r>
            <a:r>
              <a:rPr lang="en-US" dirty="0"/>
              <a:t>(Novak &amp; </a:t>
            </a:r>
            <a:r>
              <a:rPr lang="en-US" dirty="0" err="1" smtClean="0"/>
              <a:t>Cañas</a:t>
            </a:r>
            <a:r>
              <a:rPr lang="en-US" dirty="0" smtClean="0"/>
              <a:t>, </a:t>
            </a:r>
            <a:r>
              <a:rPr lang="en-US" dirty="0"/>
              <a:t>2008). </a:t>
            </a:r>
            <a:endParaRPr lang="sr-Latn-RS" dirty="0"/>
          </a:p>
          <a:p>
            <a:pPr marL="0" indent="0" algn="just">
              <a:buNone/>
            </a:pPr>
            <a:endParaRPr lang="sr-Latn-RS" dirty="0"/>
          </a:p>
          <a:p>
            <a:pPr algn="just"/>
            <a:r>
              <a:rPr lang="en-US" dirty="0"/>
              <a:t>The next step is </a:t>
            </a:r>
            <a:r>
              <a:rPr lang="en-US" b="1" dirty="0"/>
              <a:t>to identify the key concept applying to this domain</a:t>
            </a:r>
            <a:r>
              <a:rPr lang="en-US" dirty="0"/>
              <a:t>. These concepts should be listed (in rank: the most general, more </a:t>
            </a:r>
            <a:r>
              <a:rPr lang="en-US" dirty="0" smtClean="0"/>
              <a:t>gen</a:t>
            </a:r>
            <a:r>
              <a:rPr lang="sr-Latn-RS" dirty="0" smtClean="0"/>
              <a:t>e</a:t>
            </a:r>
            <a:r>
              <a:rPr lang="en-US" dirty="0" err="1" smtClean="0"/>
              <a:t>ral</a:t>
            </a:r>
            <a:r>
              <a:rPr lang="en-US" dirty="0"/>
              <a:t>, general, specific, more specific, the most specific...). </a:t>
            </a:r>
            <a:r>
              <a:rPr lang="en-US" dirty="0" smtClean="0"/>
              <a:t>The </a:t>
            </a:r>
            <a:r>
              <a:rPr lang="en-US" dirty="0"/>
              <a:t>list of concepts is a </a:t>
            </a:r>
            <a:r>
              <a:rPr lang="en-US" b="1" dirty="0"/>
              <a:t>parking lot</a:t>
            </a:r>
            <a:r>
              <a:rPr lang="en-US" dirty="0"/>
              <a:t>. Usually, 15-25 concepts are sufficient (Novak &amp; </a:t>
            </a:r>
            <a:r>
              <a:rPr lang="en-US" dirty="0" err="1" smtClean="0"/>
              <a:t>Cañas</a:t>
            </a:r>
            <a:r>
              <a:rPr lang="en-US" dirty="0" smtClean="0"/>
              <a:t>, </a:t>
            </a:r>
            <a:r>
              <a:rPr lang="en-US" dirty="0"/>
              <a:t>2008). </a:t>
            </a:r>
            <a:endParaRPr lang="sr-Latn-RS" dirty="0"/>
          </a:p>
          <a:p>
            <a:pPr marL="0" indent="0">
              <a:buNone/>
            </a:pPr>
            <a:endParaRPr lang="en-US" dirty="0"/>
          </a:p>
        </p:txBody>
      </p:sp>
      <p:sp>
        <p:nvSpPr>
          <p:cNvPr id="5" name="Footer Placeholder 4">
            <a:extLst>
              <a:ext uri="{FF2B5EF4-FFF2-40B4-BE49-F238E27FC236}">
                <a16:creationId xmlns:a16="http://schemas.microsoft.com/office/drawing/2014/main" xmlns="" id="{CA45D843-177F-445E-AD9F-9255E1F00EB9}"/>
              </a:ext>
            </a:extLst>
          </p:cNvPr>
          <p:cNvSpPr>
            <a:spLocks noGrp="1"/>
          </p:cNvSpPr>
          <p:nvPr>
            <p:ph type="ftr" sz="quarter" idx="11"/>
          </p:nvPr>
        </p:nvSpPr>
        <p:spPr/>
        <p:txBody>
          <a:bodyPr/>
          <a:lstStyle/>
          <a:p>
            <a:r>
              <a:rPr lang="en-US" dirty="0"/>
              <a:t>2nd World Congress on Open Educational Resources, </a:t>
            </a:r>
            <a:r>
              <a:rPr lang="en-US" dirty="0" err="1"/>
              <a:t>Septemeber</a:t>
            </a:r>
            <a:r>
              <a:rPr lang="en-US" dirty="0"/>
              <a:t> 20, 2017, Ljubljana, Slovenia.</a:t>
            </a:r>
          </a:p>
        </p:txBody>
      </p:sp>
    </p:spTree>
    <p:extLst>
      <p:ext uri="{BB962C8B-B14F-4D97-AF65-F5344CB8AC3E}">
        <p14:creationId xmlns:p14="http://schemas.microsoft.com/office/powerpoint/2010/main" val="48929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239000" cy="4526280"/>
          </a:xfrm>
        </p:spPr>
        <p:txBody>
          <a:bodyPr>
            <a:normAutofit lnSpcReduction="10000"/>
          </a:bodyPr>
          <a:lstStyle/>
          <a:p>
            <a:endParaRPr lang="sr-Latn-RS" sz="2200" dirty="0"/>
          </a:p>
          <a:p>
            <a:pPr algn="just"/>
            <a:r>
              <a:rPr lang="en-US" sz="2200" dirty="0"/>
              <a:t>The process of making a concept map begins with selecting concepts from a list of concepts (parking lot) and their placement in the scaffold. Some concepts may remain in the parking lot after constructing the map if good connections among these concepts and other concepts in the map wasn't </a:t>
            </a:r>
            <a:r>
              <a:rPr lang="en-US" sz="2200" dirty="0" smtClean="0"/>
              <a:t>noticed</a:t>
            </a:r>
            <a:r>
              <a:rPr lang="en-US" sz="2200" dirty="0"/>
              <a:t> </a:t>
            </a:r>
            <a:r>
              <a:rPr lang="en-US" sz="2200" dirty="0" smtClean="0"/>
              <a:t>(Novak </a:t>
            </a:r>
            <a:r>
              <a:rPr lang="en-US" sz="2200" dirty="0"/>
              <a:t>&amp; </a:t>
            </a:r>
            <a:r>
              <a:rPr lang="en-US" sz="2200" dirty="0" err="1"/>
              <a:t>Canas</a:t>
            </a:r>
            <a:r>
              <a:rPr lang="en-US" sz="2200" dirty="0"/>
              <a:t>, 2008). </a:t>
            </a:r>
            <a:endParaRPr lang="sr-Latn-RS" sz="2200" dirty="0"/>
          </a:p>
          <a:p>
            <a:pPr marL="0" indent="0" algn="just">
              <a:buNone/>
            </a:pPr>
            <a:endParaRPr lang="sr-Latn-RS" sz="2200" dirty="0"/>
          </a:p>
          <a:p>
            <a:pPr algn="just"/>
            <a:r>
              <a:rPr lang="en-US" sz="2200" dirty="0"/>
              <a:t>Figure </a:t>
            </a:r>
            <a:r>
              <a:rPr lang="sr-Latn-RS" sz="2200" dirty="0"/>
              <a:t>3</a:t>
            </a:r>
            <a:r>
              <a:rPr lang="en-US" sz="2200" dirty="0"/>
              <a:t> presents an example for the defined domain Echinoderms, the focus question: “What are Echinoderms“? and a parking lot (concept list) for this domain. The first designed map is a preliminary map (Figure </a:t>
            </a:r>
            <a:r>
              <a:rPr lang="sr-Latn-RS" sz="2200" dirty="0"/>
              <a:t>4</a:t>
            </a:r>
            <a:r>
              <a:rPr lang="en-US" sz="2200" dirty="0"/>
              <a:t>).</a:t>
            </a:r>
          </a:p>
        </p:txBody>
      </p:sp>
      <p:sp>
        <p:nvSpPr>
          <p:cNvPr id="4" name="Footer Placeholder 3">
            <a:extLst>
              <a:ext uri="{FF2B5EF4-FFF2-40B4-BE49-F238E27FC236}">
                <a16:creationId xmlns:a16="http://schemas.microsoft.com/office/drawing/2014/main" xmlns="" id="{07DC8A1D-4D15-430A-A6CF-682A81B2D93D}"/>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424481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Figure </a:t>
            </a:r>
            <a:r>
              <a:rPr lang="sr-Latn-RS" sz="2400" dirty="0"/>
              <a:t>3.</a:t>
            </a:r>
            <a:r>
              <a:rPr lang="en-US" sz="2400" dirty="0"/>
              <a:t> Echinoderms: Starting point of a concept map with a focus question and a parking lot with specific concepts that will be placed in the </a:t>
            </a:r>
            <a:r>
              <a:rPr lang="sr-Latn-RS" sz="2400" dirty="0" smtClean="0"/>
              <a:t>concept </a:t>
            </a:r>
            <a:r>
              <a:rPr lang="en-US" sz="2400" dirty="0" smtClean="0"/>
              <a:t>map</a:t>
            </a:r>
            <a:r>
              <a:rPr lang="en-US" sz="2400" dirty="0"/>
              <a:t>.</a:t>
            </a:r>
          </a:p>
        </p:txBody>
      </p:sp>
      <p:pic>
        <p:nvPicPr>
          <p:cNvPr id="5" name="Content Placeholder 4">
            <a:extLst>
              <a:ext uri="{FF2B5EF4-FFF2-40B4-BE49-F238E27FC236}">
                <a16:creationId xmlns:a16="http://schemas.microsoft.com/office/drawing/2014/main" xmlns="" id="{8D857F71-33E6-466F-9C1F-74D9D049CC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6763" y="2052638"/>
            <a:ext cx="5032600" cy="4195762"/>
          </a:xfrm>
        </p:spPr>
      </p:pic>
      <p:sp>
        <p:nvSpPr>
          <p:cNvPr id="4" name="Footer Placeholder 3">
            <a:extLst>
              <a:ext uri="{FF2B5EF4-FFF2-40B4-BE49-F238E27FC236}">
                <a16:creationId xmlns:a16="http://schemas.microsoft.com/office/drawing/2014/main" xmlns="" id="{2B068F9F-EE08-40F3-BC0A-1448A40018CD}"/>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293827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828800"/>
            <a:ext cx="8354490" cy="685800"/>
          </a:xfrm>
        </p:spPr>
        <p:txBody>
          <a:bodyPr>
            <a:normAutofit fontScale="90000"/>
          </a:bodyPr>
          <a:lstStyle/>
          <a:p>
            <a:r>
              <a:rPr lang="en-US" sz="2700" dirty="0"/>
              <a:t>Figure </a:t>
            </a:r>
            <a:r>
              <a:rPr lang="sr-Latn-RS" sz="2700" dirty="0"/>
              <a:t>4</a:t>
            </a:r>
            <a:r>
              <a:rPr lang="en-US" sz="2700" dirty="0"/>
              <a:t>. The first designed </a:t>
            </a:r>
            <a:r>
              <a:rPr lang="sr-Latn-RS" sz="2700" dirty="0" smtClean="0"/>
              <a:t>concept </a:t>
            </a:r>
            <a:r>
              <a:rPr lang="en-US" sz="2700" dirty="0" smtClean="0"/>
              <a:t>map </a:t>
            </a:r>
            <a:r>
              <a:rPr lang="sr-Latn-RS" sz="2700" dirty="0" smtClean="0"/>
              <a:t>(</a:t>
            </a:r>
            <a:r>
              <a:rPr lang="en-US" sz="2700" dirty="0" smtClean="0"/>
              <a:t>preliminary map</a:t>
            </a:r>
            <a:r>
              <a:rPr lang="sr-Latn-RS" sz="2700" dirty="0" smtClean="0"/>
              <a:t>).</a:t>
            </a:r>
            <a:r>
              <a:rPr lang="en-US" sz="2700" dirty="0" smtClean="0"/>
              <a:t> </a:t>
            </a:r>
            <a:r>
              <a:rPr lang="en-US" sz="2800" dirty="0"/>
              <a:t/>
            </a:r>
            <a:br>
              <a:rPr lang="en-US" sz="2800" dirty="0"/>
            </a:br>
            <a:endParaRPr lang="en-US" sz="2800" dirty="0"/>
          </a:p>
        </p:txBody>
      </p:sp>
      <p:pic>
        <p:nvPicPr>
          <p:cNvPr id="7" name="Content Placeholder 6">
            <a:extLst>
              <a:ext uri="{FF2B5EF4-FFF2-40B4-BE49-F238E27FC236}">
                <a16:creationId xmlns:a16="http://schemas.microsoft.com/office/drawing/2014/main" xmlns="" id="{F42E655A-12BF-4534-AF70-DF2D17F6DF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088" y="2796621"/>
            <a:ext cx="6711950" cy="2707796"/>
          </a:xfrm>
        </p:spPr>
      </p:pic>
      <p:sp>
        <p:nvSpPr>
          <p:cNvPr id="4" name="Footer Placeholder 3">
            <a:extLst>
              <a:ext uri="{FF2B5EF4-FFF2-40B4-BE49-F238E27FC236}">
                <a16:creationId xmlns:a16="http://schemas.microsoft.com/office/drawing/2014/main" xmlns="" id="{4034B8E1-0988-445F-82A8-4D1DC00977F6}"/>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39031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363102" cy="4953000"/>
          </a:xfrm>
        </p:spPr>
        <p:txBody>
          <a:bodyPr>
            <a:normAutofit fontScale="92500" lnSpcReduction="20000"/>
          </a:bodyPr>
          <a:lstStyle/>
          <a:p>
            <a:pPr algn="just"/>
            <a:r>
              <a:rPr lang="sr-Latn-RS" sz="2400" dirty="0" smtClean="0"/>
              <a:t>When</a:t>
            </a:r>
            <a:r>
              <a:rPr lang="en-US" sz="2400" dirty="0" smtClean="0"/>
              <a:t> </a:t>
            </a:r>
            <a:r>
              <a:rPr lang="en-US" sz="2400" dirty="0"/>
              <a:t>the preliminary map is constructed, </a:t>
            </a:r>
            <a:r>
              <a:rPr lang="sr-Latn-RS" sz="2400" dirty="0" smtClean="0"/>
              <a:t>than </a:t>
            </a:r>
            <a:r>
              <a:rPr lang="en-US" sz="2400" dirty="0" smtClean="0"/>
              <a:t>it </a:t>
            </a:r>
            <a:r>
              <a:rPr lang="sr-Latn-RS" sz="2400" dirty="0" smtClean="0"/>
              <a:t>is necessary</a:t>
            </a:r>
            <a:r>
              <a:rPr lang="en-US" sz="2400" dirty="0" smtClean="0"/>
              <a:t> </a:t>
            </a:r>
            <a:r>
              <a:rPr lang="en-US" sz="2400" dirty="0"/>
              <a:t>to be </a:t>
            </a:r>
            <a:r>
              <a:rPr lang="en-US" sz="2400" dirty="0" smtClean="0"/>
              <a:t>revised</a:t>
            </a:r>
            <a:r>
              <a:rPr lang="en-US" sz="2400" dirty="0"/>
              <a:t>. Specific concepts can be involved or restructured and </a:t>
            </a:r>
            <a:r>
              <a:rPr lang="en-US" sz="2400" b="1" dirty="0"/>
              <a:t>cross links should be sought</a:t>
            </a:r>
            <a:r>
              <a:rPr lang="en-US" sz="2400" dirty="0"/>
              <a:t>. </a:t>
            </a:r>
            <a:r>
              <a:rPr lang="en-US" sz="2400" b="1" dirty="0" smtClean="0"/>
              <a:t>Cross </a:t>
            </a:r>
            <a:r>
              <a:rPr lang="en-US" sz="2400" b="1" dirty="0"/>
              <a:t>links </a:t>
            </a:r>
            <a:r>
              <a:rPr lang="en-US" sz="2400" dirty="0" smtClean="0"/>
              <a:t>are </a:t>
            </a:r>
            <a:r>
              <a:rPr lang="en-US" sz="2400" dirty="0"/>
              <a:t>the links between concepts in different segments or domains of knowledge (Novak &amp; </a:t>
            </a:r>
            <a:r>
              <a:rPr lang="en-US" sz="2400" dirty="0" err="1" smtClean="0"/>
              <a:t>Cañas</a:t>
            </a:r>
            <a:r>
              <a:rPr lang="en-US" sz="2400" dirty="0" smtClean="0"/>
              <a:t>, </a:t>
            </a:r>
            <a:r>
              <a:rPr lang="en-US" sz="2400" dirty="0"/>
              <a:t>2008). </a:t>
            </a:r>
            <a:endParaRPr lang="sr-Latn-RS" sz="2400" dirty="0"/>
          </a:p>
          <a:p>
            <a:pPr algn="just"/>
            <a:endParaRPr lang="sr-Latn-RS" sz="2400" dirty="0"/>
          </a:p>
          <a:p>
            <a:pPr algn="just"/>
            <a:r>
              <a:rPr lang="en-US" sz="2400" dirty="0"/>
              <a:t>It is important to </a:t>
            </a:r>
            <a:r>
              <a:rPr lang="en-US" sz="2400" dirty="0" err="1" smtClean="0"/>
              <a:t>recogni</a:t>
            </a:r>
            <a:r>
              <a:rPr lang="sr-Latn-RS" sz="2400" dirty="0"/>
              <a:t>s</a:t>
            </a:r>
            <a:r>
              <a:rPr lang="en-US" sz="2400" dirty="0" smtClean="0"/>
              <a:t>e </a:t>
            </a:r>
            <a:r>
              <a:rPr lang="en-US" sz="2400" dirty="0"/>
              <a:t>concepts </a:t>
            </a:r>
            <a:r>
              <a:rPr lang="sr-Latn-RS" sz="2400" dirty="0" smtClean="0"/>
              <a:t>that </a:t>
            </a:r>
            <a:r>
              <a:rPr lang="en-US" sz="2400" dirty="0" smtClean="0"/>
              <a:t>are </a:t>
            </a:r>
            <a:r>
              <a:rPr lang="en-US" sz="2400" dirty="0"/>
              <a:t>related to one another in some way. Therefore, it is very important to be selective in defining </a:t>
            </a:r>
            <a:r>
              <a:rPr lang="en-US" sz="2400" dirty="0" smtClean="0"/>
              <a:t>cross-links</a:t>
            </a:r>
            <a:r>
              <a:rPr lang="sr-Latn-RS" sz="2400" dirty="0" smtClean="0"/>
              <a:t> (</a:t>
            </a:r>
            <a:r>
              <a:rPr lang="en-US" sz="2400" dirty="0" smtClean="0"/>
              <a:t>Novak </a:t>
            </a:r>
            <a:r>
              <a:rPr lang="en-US" sz="2400" dirty="0"/>
              <a:t>&amp; </a:t>
            </a:r>
            <a:r>
              <a:rPr lang="en-US" sz="2400" dirty="0" err="1" smtClean="0"/>
              <a:t>Cañas</a:t>
            </a:r>
            <a:r>
              <a:rPr lang="en-US" sz="2400" dirty="0" smtClean="0"/>
              <a:t>, 2008</a:t>
            </a:r>
            <a:r>
              <a:rPr lang="sr-Latn-RS" sz="2400" dirty="0" smtClean="0"/>
              <a:t>).</a:t>
            </a:r>
            <a:endParaRPr lang="sr-Latn-RS" sz="2400" dirty="0"/>
          </a:p>
          <a:p>
            <a:pPr algn="just"/>
            <a:endParaRPr lang="sr-Latn-RS" sz="2400" dirty="0"/>
          </a:p>
          <a:p>
            <a:pPr algn="just"/>
            <a:r>
              <a:rPr lang="en-US" sz="2400" dirty="0"/>
              <a:t>The links between different domains of knowledge on the map help to illustrate how these domains are related to one another. This process involves the high level of cognitive performance, i.e. the evaluation and synthesis of knowledge (Novak &amp; </a:t>
            </a:r>
            <a:r>
              <a:rPr lang="en-US" sz="2400" dirty="0" err="1" smtClean="0"/>
              <a:t>Cañas</a:t>
            </a:r>
            <a:r>
              <a:rPr lang="en-US" sz="2400" dirty="0" smtClean="0"/>
              <a:t>, </a:t>
            </a:r>
            <a:r>
              <a:rPr lang="en-US" sz="2400" dirty="0"/>
              <a:t>2008). </a:t>
            </a:r>
            <a:endParaRPr lang="sr-Latn-RS" sz="2400" dirty="0"/>
          </a:p>
        </p:txBody>
      </p:sp>
      <p:sp>
        <p:nvSpPr>
          <p:cNvPr id="4" name="Footer Placeholder 3">
            <a:extLst>
              <a:ext uri="{FF2B5EF4-FFF2-40B4-BE49-F238E27FC236}">
                <a16:creationId xmlns:a16="http://schemas.microsoft.com/office/drawing/2014/main" xmlns="" id="{7FE09B91-EC80-479C-854C-A0816DFD10D2}"/>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3101848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162800" cy="4069080"/>
          </a:xfrm>
        </p:spPr>
        <p:txBody>
          <a:bodyPr>
            <a:normAutofit/>
          </a:bodyPr>
          <a:lstStyle/>
          <a:p>
            <a:pPr marL="0" indent="0">
              <a:buNone/>
            </a:pPr>
            <a:endParaRPr lang="sr-Latn-RS" sz="2400" dirty="0"/>
          </a:p>
          <a:p>
            <a:pPr algn="just"/>
            <a:r>
              <a:rPr lang="en-US" sz="2200" dirty="0"/>
              <a:t>After revision, a concept map is improved. Good maps usually undergo three or more revisions</a:t>
            </a:r>
            <a:r>
              <a:rPr lang="en-US" sz="2200" dirty="0" smtClean="0"/>
              <a:t>. The </a:t>
            </a:r>
            <a:r>
              <a:rPr lang="en-US" sz="2200" dirty="0"/>
              <a:t>final map contains concepts positioned in a way that leads to </a:t>
            </a:r>
            <a:r>
              <a:rPr lang="en-US" sz="2200" dirty="0" smtClean="0"/>
              <a:t>clarity</a:t>
            </a:r>
            <a:r>
              <a:rPr lang="sr-Latn-RS" sz="2200" dirty="0"/>
              <a:t> (Novak &amp; </a:t>
            </a:r>
            <a:r>
              <a:rPr lang="sr-Latn-RS" sz="2200" dirty="0" smtClean="0"/>
              <a:t>Cañas, 2006).</a:t>
            </a:r>
            <a:endParaRPr lang="sr-Latn-RS" sz="2200" dirty="0"/>
          </a:p>
          <a:p>
            <a:pPr marL="0" indent="0" algn="just">
              <a:buNone/>
            </a:pPr>
            <a:endParaRPr lang="sr-Latn-RS" sz="2200" dirty="0"/>
          </a:p>
          <a:p>
            <a:pPr algn="just"/>
            <a:r>
              <a:rPr lang="en-US" sz="2200" dirty="0"/>
              <a:t>Figure </a:t>
            </a:r>
            <a:r>
              <a:rPr lang="sr-Latn-RS" sz="2200" dirty="0"/>
              <a:t>5</a:t>
            </a:r>
            <a:r>
              <a:rPr lang="en-US" sz="2200" dirty="0"/>
              <a:t> presents the final concept map </a:t>
            </a:r>
            <a:r>
              <a:rPr lang="en-US" sz="2200" i="1" dirty="0"/>
              <a:t>Echinoderms</a:t>
            </a:r>
            <a:r>
              <a:rPr lang="en-US" sz="2200" dirty="0"/>
              <a:t> after revision. All concepts from the parking lot are placed into the map structure.</a:t>
            </a:r>
          </a:p>
          <a:p>
            <a:endParaRPr lang="en-US" dirty="0"/>
          </a:p>
        </p:txBody>
      </p:sp>
      <p:sp>
        <p:nvSpPr>
          <p:cNvPr id="4" name="Footer Placeholder 3">
            <a:extLst>
              <a:ext uri="{FF2B5EF4-FFF2-40B4-BE49-F238E27FC236}">
                <a16:creationId xmlns:a16="http://schemas.microsoft.com/office/drawing/2014/main" xmlns="" id="{6B71E2A1-D023-482E-8026-A1F98EAA06A2}"/>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374943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Figure </a:t>
            </a:r>
            <a:r>
              <a:rPr lang="sr-Latn-RS" sz="2400" dirty="0"/>
              <a:t>5.</a:t>
            </a:r>
            <a:r>
              <a:rPr lang="en-US" sz="2400" dirty="0"/>
              <a:t> Echinoderms (final concept map).</a:t>
            </a:r>
          </a:p>
        </p:txBody>
      </p:sp>
      <p:pic>
        <p:nvPicPr>
          <p:cNvPr id="5" name="Content Placeholder 4">
            <a:extLst>
              <a:ext uri="{FF2B5EF4-FFF2-40B4-BE49-F238E27FC236}">
                <a16:creationId xmlns:a16="http://schemas.microsoft.com/office/drawing/2014/main" xmlns="" id="{2495FF7B-FB40-4D81-985D-960023B7E00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4733" y="1608966"/>
            <a:ext cx="6685267" cy="4944233"/>
          </a:xfrm>
        </p:spPr>
      </p:pic>
      <p:sp>
        <p:nvSpPr>
          <p:cNvPr id="4" name="Footer Placeholder 3">
            <a:extLst>
              <a:ext uri="{FF2B5EF4-FFF2-40B4-BE49-F238E27FC236}">
                <a16:creationId xmlns:a16="http://schemas.microsoft.com/office/drawing/2014/main" xmlns="" id="{23E30831-64D2-4AEA-93A5-F3C93566D271}"/>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57278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162800" cy="4678680"/>
          </a:xfrm>
        </p:spPr>
        <p:txBody>
          <a:bodyPr>
            <a:normAutofit fontScale="92500" lnSpcReduction="20000"/>
          </a:bodyPr>
          <a:lstStyle/>
          <a:p>
            <a:pPr algn="just"/>
            <a:r>
              <a:rPr lang="en-US" sz="2400" dirty="0" smtClean="0"/>
              <a:t>One </a:t>
            </a:r>
            <a:r>
              <a:rPr lang="en-US" sz="2400" dirty="0"/>
              <a:t>of the most popular software </a:t>
            </a:r>
            <a:r>
              <a:rPr lang="en-US" sz="2400" dirty="0" err="1" smtClean="0"/>
              <a:t>programme</a:t>
            </a:r>
            <a:r>
              <a:rPr lang="en-US" sz="2400" dirty="0" smtClean="0"/>
              <a:t> </a:t>
            </a:r>
            <a:r>
              <a:rPr lang="sr-Latn-RS" sz="2400" dirty="0"/>
              <a:t>for construction of concept maps </a:t>
            </a:r>
            <a:r>
              <a:rPr lang="en-US" sz="2400" dirty="0"/>
              <a:t>is called </a:t>
            </a:r>
            <a:r>
              <a:rPr lang="en-US" sz="2400" dirty="0" err="1"/>
              <a:t>CmapTools</a:t>
            </a:r>
            <a:r>
              <a:rPr lang="en-US" sz="2400" dirty="0"/>
              <a:t> (</a:t>
            </a:r>
            <a:r>
              <a:rPr lang="en-US" sz="2400" dirty="0" err="1"/>
              <a:t>Cañas</a:t>
            </a:r>
            <a:r>
              <a:rPr lang="en-US" sz="2400" dirty="0"/>
              <a:t> et al., 2004</a:t>
            </a:r>
            <a:r>
              <a:rPr lang="en-US" sz="2400" dirty="0" smtClean="0"/>
              <a:t>).</a:t>
            </a:r>
            <a:r>
              <a:rPr lang="sr-Latn-RS" sz="2400" dirty="0" smtClean="0"/>
              <a:t> It is </a:t>
            </a:r>
            <a:r>
              <a:rPr lang="en-US" sz="2400" dirty="0" smtClean="0"/>
              <a:t>available </a:t>
            </a:r>
            <a:r>
              <a:rPr lang="en-US" sz="2400" dirty="0"/>
              <a:t>for download at: </a:t>
            </a:r>
            <a:r>
              <a:rPr lang="en-US" sz="2400" u="sng" dirty="0">
                <a:hlinkClick r:id="rId2"/>
              </a:rPr>
              <a:t>http://</a:t>
            </a:r>
            <a:r>
              <a:rPr lang="en-US" sz="2400" u="sng" dirty="0" smtClean="0">
                <a:hlinkClick r:id="rId2"/>
              </a:rPr>
              <a:t>cmap.ihmc.us</a:t>
            </a:r>
            <a:r>
              <a:rPr lang="sr-Latn-RS" sz="2400" dirty="0" smtClean="0"/>
              <a:t> </a:t>
            </a:r>
            <a:r>
              <a:rPr lang="en-US" sz="2400" dirty="0" smtClean="0"/>
              <a:t>(</a:t>
            </a:r>
            <a:r>
              <a:rPr lang="en-US" sz="2400" dirty="0"/>
              <a:t>Novak &amp; </a:t>
            </a:r>
            <a:r>
              <a:rPr lang="en-US" sz="2400" dirty="0" err="1"/>
              <a:t>Cañas</a:t>
            </a:r>
            <a:r>
              <a:rPr lang="en-US" sz="2400" dirty="0"/>
              <a:t>, </a:t>
            </a:r>
            <a:r>
              <a:rPr lang="en-US" sz="2400" dirty="0" smtClean="0"/>
              <a:t>2008</a:t>
            </a:r>
            <a:r>
              <a:rPr lang="sr-Latn-RS" sz="2400" dirty="0" smtClean="0"/>
              <a:t>).</a:t>
            </a:r>
          </a:p>
          <a:p>
            <a:pPr marL="0" indent="0" algn="just">
              <a:buNone/>
            </a:pPr>
            <a:endParaRPr lang="sr-Latn-RS" sz="2400" dirty="0"/>
          </a:p>
          <a:p>
            <a:pPr algn="just"/>
            <a:r>
              <a:rPr lang="en-US" sz="2400" dirty="0"/>
              <a:t>This software helps </a:t>
            </a:r>
            <a:r>
              <a:rPr lang="sr-Latn-RS" sz="2400" dirty="0" smtClean="0"/>
              <a:t>in c</a:t>
            </a:r>
            <a:r>
              <a:rPr lang="en-US" sz="2400" dirty="0" err="1" smtClean="0"/>
              <a:t>onstruct</a:t>
            </a:r>
            <a:r>
              <a:rPr lang="sr-Latn-RS" sz="2400" dirty="0" smtClean="0"/>
              <a:t>ion</a:t>
            </a:r>
            <a:r>
              <a:rPr lang="en-US" sz="2400" dirty="0" smtClean="0"/>
              <a:t> </a:t>
            </a:r>
            <a:r>
              <a:rPr lang="en-US" sz="2400" dirty="0"/>
              <a:t>and </a:t>
            </a:r>
            <a:r>
              <a:rPr lang="en-US" sz="2400" dirty="0" err="1" smtClean="0"/>
              <a:t>modif</a:t>
            </a:r>
            <a:r>
              <a:rPr lang="sr-Latn-RS" sz="2400" dirty="0" smtClean="0"/>
              <a:t>ication of </a:t>
            </a:r>
            <a:r>
              <a:rPr lang="en-US" sz="2400" dirty="0" smtClean="0"/>
              <a:t> </a:t>
            </a:r>
            <a:r>
              <a:rPr lang="en-US" sz="2400" dirty="0"/>
              <a:t>concept maps. </a:t>
            </a:r>
            <a:r>
              <a:rPr lang="sr-Latn-RS" sz="2400" dirty="0" smtClean="0"/>
              <a:t>Also,</a:t>
            </a:r>
            <a:r>
              <a:rPr lang="en-US" sz="2400" dirty="0" smtClean="0"/>
              <a:t> </a:t>
            </a:r>
            <a:r>
              <a:rPr lang="en-US" sz="2400" dirty="0"/>
              <a:t>it allows </a:t>
            </a:r>
            <a:r>
              <a:rPr lang="en-US" sz="2400" dirty="0" smtClean="0"/>
              <a:t>support </a:t>
            </a:r>
            <a:r>
              <a:rPr lang="sr-Latn-RS" sz="2400" dirty="0" smtClean="0"/>
              <a:t>for </a:t>
            </a:r>
            <a:r>
              <a:rPr lang="en-US" sz="2400" dirty="0" err="1" smtClean="0"/>
              <a:t>collaborat</a:t>
            </a:r>
            <a:r>
              <a:rPr lang="sr-Latn-RS" sz="2400" dirty="0" smtClean="0"/>
              <a:t>ive work</a:t>
            </a:r>
            <a:r>
              <a:rPr lang="en-US" sz="2400" dirty="0" smtClean="0"/>
              <a:t> </a:t>
            </a:r>
            <a:r>
              <a:rPr lang="en-US" sz="2400" dirty="0"/>
              <a:t>over a long distance in the construction of </a:t>
            </a:r>
            <a:r>
              <a:rPr lang="en-US" sz="2400" dirty="0" smtClean="0"/>
              <a:t>maps</a:t>
            </a:r>
            <a:r>
              <a:rPr lang="sr-Latn-RS" sz="2400" dirty="0" smtClean="0"/>
              <a:t> and</a:t>
            </a:r>
            <a:r>
              <a:rPr lang="en-US" sz="2400" dirty="0" smtClean="0"/>
              <a:t> </a:t>
            </a:r>
            <a:r>
              <a:rPr lang="sr-Latn-RS" sz="2400" dirty="0" smtClean="0"/>
              <a:t>their </a:t>
            </a:r>
            <a:r>
              <a:rPr lang="en-US" sz="2400" dirty="0" smtClean="0"/>
              <a:t>publish</a:t>
            </a:r>
            <a:r>
              <a:rPr lang="sr-Latn-RS" sz="2400" dirty="0" smtClean="0"/>
              <a:t>ing </a:t>
            </a:r>
            <a:r>
              <a:rPr lang="en-US" sz="2400" dirty="0"/>
              <a:t>(Novak</a:t>
            </a:r>
            <a:r>
              <a:rPr lang="sr-Latn-RS" sz="2400" dirty="0"/>
              <a:t> &amp;</a:t>
            </a:r>
            <a:r>
              <a:rPr lang="en-US" sz="2400" dirty="0"/>
              <a:t> </a:t>
            </a:r>
            <a:r>
              <a:rPr lang="en-US" sz="2400" dirty="0" err="1" smtClean="0"/>
              <a:t>Cañas</a:t>
            </a:r>
            <a:r>
              <a:rPr lang="en-US" sz="2400" dirty="0" smtClean="0"/>
              <a:t>, </a:t>
            </a:r>
            <a:r>
              <a:rPr lang="en-US" sz="2400" dirty="0"/>
              <a:t>2008</a:t>
            </a:r>
            <a:r>
              <a:rPr lang="en-US" sz="2400" dirty="0" smtClean="0"/>
              <a:t>).</a:t>
            </a:r>
            <a:endParaRPr lang="sr-Latn-RS" sz="2400" dirty="0" smtClean="0"/>
          </a:p>
          <a:p>
            <a:pPr marL="0" indent="0" algn="just">
              <a:buNone/>
            </a:pPr>
            <a:endParaRPr lang="sr-Latn-RS" sz="2400" dirty="0" smtClean="0"/>
          </a:p>
          <a:p>
            <a:pPr algn="just"/>
            <a:r>
              <a:rPr lang="sr-Latn-RS" sz="2400" dirty="0" smtClean="0"/>
              <a:t>„</a:t>
            </a:r>
            <a:r>
              <a:rPr lang="en-US" sz="2400" dirty="0" smtClean="0"/>
              <a:t>The </a:t>
            </a:r>
            <a:r>
              <a:rPr lang="en-US" sz="2400" dirty="0"/>
              <a:t>concept maps built using </a:t>
            </a:r>
            <a:r>
              <a:rPr lang="en-US" sz="2400" dirty="0" err="1"/>
              <a:t>CmapTools</a:t>
            </a:r>
            <a:r>
              <a:rPr lang="en-US" sz="2400" dirty="0"/>
              <a:t> can be stored on servers (</a:t>
            </a:r>
            <a:r>
              <a:rPr lang="en-US" sz="2400" dirty="0" err="1"/>
              <a:t>CmapServers</a:t>
            </a:r>
            <a:r>
              <a:rPr lang="en-US" sz="2400" dirty="0"/>
              <a:t>, see: </a:t>
            </a:r>
            <a:r>
              <a:rPr lang="en-US" sz="2400" dirty="0" err="1"/>
              <a:t>Cañas</a:t>
            </a:r>
            <a:r>
              <a:rPr lang="en-US" sz="2400" dirty="0"/>
              <a:t> et al., </a:t>
            </a:r>
            <a:r>
              <a:rPr lang="en-US" sz="2400" dirty="0" smtClean="0"/>
              <a:t>2003) </a:t>
            </a:r>
            <a:r>
              <a:rPr lang="en-US" sz="2400" dirty="0"/>
              <a:t>where anybody on the Internet can access </a:t>
            </a:r>
            <a:r>
              <a:rPr lang="en-US" sz="2400" dirty="0" smtClean="0"/>
              <a:t>them</a:t>
            </a:r>
            <a:r>
              <a:rPr lang="sr-Latn-RS" sz="2400" dirty="0" smtClean="0"/>
              <a:t>“ </a:t>
            </a:r>
            <a:r>
              <a:rPr lang="sr-Latn-RS" sz="2400" dirty="0"/>
              <a:t>(Novak &amp; </a:t>
            </a:r>
            <a:r>
              <a:rPr lang="sr-Latn-RS" sz="2400" dirty="0" smtClean="0"/>
              <a:t>Cañas, 2008).</a:t>
            </a:r>
          </a:p>
          <a:p>
            <a:pPr algn="just"/>
            <a:endParaRPr lang="sr-Latn-RS" sz="2400" dirty="0"/>
          </a:p>
          <a:p>
            <a:pPr marL="0" indent="0">
              <a:buNone/>
            </a:pPr>
            <a:endParaRPr lang="sr-Latn-RS" sz="2400" dirty="0"/>
          </a:p>
          <a:p>
            <a:endParaRPr lang="en-US" sz="2400" dirty="0"/>
          </a:p>
          <a:p>
            <a:endParaRPr lang="en-US" dirty="0"/>
          </a:p>
        </p:txBody>
      </p:sp>
      <p:sp>
        <p:nvSpPr>
          <p:cNvPr id="4" name="Footer Placeholder 3">
            <a:extLst>
              <a:ext uri="{FF2B5EF4-FFF2-40B4-BE49-F238E27FC236}">
                <a16:creationId xmlns:a16="http://schemas.microsoft.com/office/drawing/2014/main" xmlns="" id="{A86F6022-B65E-40D0-A9F9-01A0F5A0EE7F}"/>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65059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19200"/>
            <a:ext cx="7010400" cy="4678680"/>
          </a:xfrm>
        </p:spPr>
        <p:txBody>
          <a:bodyPr>
            <a:normAutofit lnSpcReduction="10000"/>
          </a:bodyPr>
          <a:lstStyle/>
          <a:p>
            <a:endParaRPr lang="sr-Latn-RS" sz="2800" dirty="0"/>
          </a:p>
          <a:p>
            <a:pPr algn="just"/>
            <a:r>
              <a:rPr lang="en-GB" sz="2200" dirty="0"/>
              <a:t>Although</a:t>
            </a:r>
            <a:r>
              <a:rPr lang="sr-Latn-RS" sz="2200" dirty="0"/>
              <a:t>, th</a:t>
            </a:r>
            <a:r>
              <a:rPr lang="en-GB" sz="2200" dirty="0"/>
              <a:t>ere are numerous types of software for constructing concept maps in the world, students themselves can develop their own style of concept </a:t>
            </a:r>
            <a:r>
              <a:rPr lang="en-GB" sz="2200" dirty="0" smtClean="0"/>
              <a:t>maps</a:t>
            </a:r>
            <a:r>
              <a:rPr lang="sr-Latn-RS" sz="2200" dirty="0"/>
              <a:t> </a:t>
            </a:r>
            <a:r>
              <a:rPr lang="sr-Latn-RS" sz="2200" dirty="0" smtClean="0"/>
              <a:t>(Davies, 2011; Kinchin, 2013).</a:t>
            </a:r>
            <a:endParaRPr lang="sr-Latn-RS" sz="2200" dirty="0"/>
          </a:p>
          <a:p>
            <a:pPr marL="0" indent="0" algn="just">
              <a:buNone/>
            </a:pPr>
            <a:r>
              <a:rPr lang="en-GB" sz="2200" dirty="0"/>
              <a:t> </a:t>
            </a:r>
            <a:endParaRPr lang="sr-Latn-RS" sz="2200" dirty="0" smtClean="0"/>
          </a:p>
          <a:p>
            <a:pPr algn="just"/>
            <a:r>
              <a:rPr lang="en-GB" sz="2200" dirty="0"/>
              <a:t>Taking into </a:t>
            </a:r>
            <a:r>
              <a:rPr lang="en-GB" sz="2200" dirty="0" smtClean="0"/>
              <a:t>account</a:t>
            </a:r>
            <a:r>
              <a:rPr lang="sr-Latn-RS" sz="2200" dirty="0" smtClean="0"/>
              <a:t> t</a:t>
            </a:r>
            <a:r>
              <a:rPr lang="en-GB" sz="2200" dirty="0" smtClean="0"/>
              <a:t>he fact that </a:t>
            </a:r>
            <a:r>
              <a:rPr lang="sr-Latn-RS" sz="2200" dirty="0" smtClean="0"/>
              <a:t>learning/</a:t>
            </a:r>
            <a:r>
              <a:rPr lang="en-GB" sz="2200" dirty="0" smtClean="0"/>
              <a:t>teaching</a:t>
            </a:r>
            <a:r>
              <a:rPr lang="sr-Latn-RS" sz="2200" dirty="0" smtClean="0"/>
              <a:t> process</a:t>
            </a:r>
            <a:r>
              <a:rPr lang="en-GB" sz="2200" dirty="0" smtClean="0"/>
              <a:t> is increasingly becoming a digital “game” in the world of Internet technologies, </a:t>
            </a:r>
            <a:r>
              <a:rPr lang="sr-Latn-RS" sz="2200" dirty="0" smtClean="0"/>
              <a:t>i</a:t>
            </a:r>
            <a:r>
              <a:rPr lang="en-US" sz="2200" dirty="0" smtClean="0"/>
              <a:t>t </a:t>
            </a:r>
            <a:r>
              <a:rPr lang="en-US" sz="2200" dirty="0"/>
              <a:t>is very </a:t>
            </a:r>
            <a:r>
              <a:rPr lang="en-US" sz="2200" dirty="0" smtClean="0"/>
              <a:t>important</a:t>
            </a:r>
            <a:r>
              <a:rPr lang="en-GB" sz="2200" dirty="0" smtClean="0"/>
              <a:t> not to neglect or abolish the direct </a:t>
            </a:r>
            <a:r>
              <a:rPr lang="sr-Latn-RS" sz="2200" dirty="0" smtClean="0"/>
              <a:t>„</a:t>
            </a:r>
            <a:r>
              <a:rPr lang="en-GB" sz="2200" dirty="0" smtClean="0"/>
              <a:t>face to face</a:t>
            </a:r>
            <a:r>
              <a:rPr lang="sr-Latn-RS" sz="2200" dirty="0" smtClean="0"/>
              <a:t>“</a:t>
            </a:r>
            <a:r>
              <a:rPr lang="en-GB" sz="2200" dirty="0" smtClean="0"/>
              <a:t> contact between students and teachers</a:t>
            </a:r>
            <a:r>
              <a:rPr lang="en-US" sz="2200" dirty="0" smtClean="0"/>
              <a:t> </a:t>
            </a:r>
            <a:r>
              <a:rPr lang="sr-Latn-RS" sz="2200" dirty="0" smtClean="0"/>
              <a:t>(</a:t>
            </a:r>
            <a:r>
              <a:rPr lang="en-US" sz="2200" dirty="0" err="1" smtClean="0"/>
              <a:t>Kinchin</a:t>
            </a:r>
            <a:r>
              <a:rPr lang="en-US" sz="2200" dirty="0" smtClean="0"/>
              <a:t>, 2013</a:t>
            </a:r>
            <a:r>
              <a:rPr lang="sr-Latn-RS" sz="2200" dirty="0" smtClean="0"/>
              <a:t>). </a:t>
            </a:r>
            <a:r>
              <a:rPr lang="en-US" sz="2200" dirty="0"/>
              <a:t>In this way, we will not lose the </a:t>
            </a:r>
            <a:r>
              <a:rPr lang="en-US" sz="2200" dirty="0" smtClean="0"/>
              <a:t>pedagogical</a:t>
            </a:r>
            <a:r>
              <a:rPr lang="sr-Latn-RS" sz="2200" dirty="0" smtClean="0"/>
              <a:t> </a:t>
            </a:r>
            <a:r>
              <a:rPr lang="en-US" sz="2200" dirty="0" smtClean="0"/>
              <a:t>aspect </a:t>
            </a:r>
            <a:r>
              <a:rPr lang="en-US" sz="2200" dirty="0"/>
              <a:t>of </a:t>
            </a:r>
            <a:r>
              <a:rPr lang="en-US" sz="2200" dirty="0" smtClean="0"/>
              <a:t>teaching</a:t>
            </a:r>
            <a:r>
              <a:rPr lang="sr-Latn-RS" sz="2200" dirty="0" smtClean="0"/>
              <a:t>/learning process.</a:t>
            </a:r>
            <a:endParaRPr lang="en-US" sz="2200" dirty="0"/>
          </a:p>
          <a:p>
            <a:pPr algn="just"/>
            <a:endParaRPr lang="sr-Latn-RS" sz="2600" dirty="0" smtClean="0"/>
          </a:p>
        </p:txBody>
      </p:sp>
      <p:sp>
        <p:nvSpPr>
          <p:cNvPr id="4" name="Footer Placeholder 3">
            <a:extLst>
              <a:ext uri="{FF2B5EF4-FFF2-40B4-BE49-F238E27FC236}">
                <a16:creationId xmlns:a16="http://schemas.microsoft.com/office/drawing/2014/main" xmlns="" id="{ABA249C2-C69C-456E-9125-5E55734625FF}"/>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70897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sz="3600" b="1" i="1" dirty="0"/>
              <a:t>Definition of concept maps</a:t>
            </a:r>
            <a:endParaRPr lang="en-US" sz="3600" b="1" i="1" dirty="0"/>
          </a:p>
        </p:txBody>
      </p:sp>
      <p:sp>
        <p:nvSpPr>
          <p:cNvPr id="3" name="Content Placeholder 2"/>
          <p:cNvSpPr>
            <a:spLocks noGrp="1"/>
          </p:cNvSpPr>
          <p:nvPr>
            <p:ph idx="1"/>
          </p:nvPr>
        </p:nvSpPr>
        <p:spPr>
          <a:xfrm>
            <a:off x="762000" y="1676400"/>
            <a:ext cx="6711654" cy="4195481"/>
          </a:xfrm>
        </p:spPr>
        <p:txBody>
          <a:bodyPr>
            <a:normAutofit fontScale="85000" lnSpcReduction="10000"/>
          </a:bodyPr>
          <a:lstStyle/>
          <a:p>
            <a:pPr algn="just"/>
            <a:r>
              <a:rPr lang="en-US" sz="2400" b="1" dirty="0"/>
              <a:t>Concept maps </a:t>
            </a:r>
            <a:r>
              <a:rPr lang="en-US" sz="2400" dirty="0"/>
              <a:t>are </a:t>
            </a:r>
            <a:r>
              <a:rPr lang="en-US" sz="2400" dirty="0" smtClean="0"/>
              <a:t>visual technology</a:t>
            </a:r>
            <a:r>
              <a:rPr lang="sr-Latn-RS" sz="2400" dirty="0" smtClean="0"/>
              <a:t> </a:t>
            </a:r>
            <a:r>
              <a:rPr lang="en-US" sz="2400" dirty="0" smtClean="0"/>
              <a:t>designed </a:t>
            </a:r>
            <a:r>
              <a:rPr lang="en-US" sz="2400" dirty="0"/>
              <a:t>to help </a:t>
            </a:r>
            <a:r>
              <a:rPr lang="sr-Latn-RS" sz="2400" dirty="0" smtClean="0"/>
              <a:t>in learning and teaching process</a:t>
            </a:r>
            <a:r>
              <a:rPr lang="en-US" sz="2400" dirty="0" smtClean="0"/>
              <a:t>. </a:t>
            </a:r>
            <a:endParaRPr lang="sr-Latn-RS" sz="2400" dirty="0"/>
          </a:p>
          <a:p>
            <a:pPr algn="just"/>
            <a:endParaRPr lang="sr-Latn-RS" sz="2400" dirty="0"/>
          </a:p>
          <a:p>
            <a:pPr algn="just"/>
            <a:r>
              <a:rPr lang="en-US" sz="2400" dirty="0"/>
              <a:t>The concept mapping </a:t>
            </a:r>
            <a:r>
              <a:rPr lang="sr-Latn-RS" sz="2400" dirty="0" smtClean="0"/>
              <a:t>has </a:t>
            </a:r>
            <a:r>
              <a:rPr lang="sr-Latn-RS" sz="2400" dirty="0"/>
              <a:t>been started to</a:t>
            </a:r>
            <a:r>
              <a:rPr lang="en-US" sz="2400" dirty="0"/>
              <a:t> develop by Prof. Emeritus Joseph D. Novak</a:t>
            </a:r>
            <a:r>
              <a:rPr lang="sr-Latn-RS" sz="2400" dirty="0"/>
              <a:t> (</a:t>
            </a:r>
            <a:r>
              <a:rPr lang="en-US" sz="2400" dirty="0"/>
              <a:t>professor of education and biological </a:t>
            </a:r>
            <a:r>
              <a:rPr lang="en-US" sz="2400" dirty="0" smtClean="0"/>
              <a:t>sciences</a:t>
            </a:r>
            <a:r>
              <a:rPr lang="sr-Latn-RS" sz="2400" dirty="0" smtClean="0"/>
              <a:t>,</a:t>
            </a:r>
            <a:r>
              <a:rPr lang="en-US" sz="2400" dirty="0" smtClean="0"/>
              <a:t> </a:t>
            </a:r>
            <a:r>
              <a:rPr lang="en-US" sz="2400" dirty="0"/>
              <a:t>Cornell University</a:t>
            </a:r>
            <a:r>
              <a:rPr lang="sr-Latn-RS" sz="2400" dirty="0"/>
              <a:t>) since</a:t>
            </a:r>
            <a:r>
              <a:rPr lang="en-US" sz="2400" dirty="0"/>
              <a:t> 1972 within Novak’s research </a:t>
            </a:r>
            <a:r>
              <a:rPr lang="en-US" sz="2400" dirty="0" err="1"/>
              <a:t>programme</a:t>
            </a:r>
            <a:r>
              <a:rPr lang="en-US" sz="2400" dirty="0"/>
              <a:t> (Novak &amp; </a:t>
            </a:r>
            <a:r>
              <a:rPr lang="en-US" sz="2400" dirty="0" err="1" smtClean="0"/>
              <a:t>Cañas</a:t>
            </a:r>
            <a:r>
              <a:rPr lang="en-US" sz="2400" dirty="0" smtClean="0"/>
              <a:t>, </a:t>
            </a:r>
            <a:r>
              <a:rPr lang="en-US" sz="2400" dirty="0"/>
              <a:t>2007)</a:t>
            </a:r>
            <a:r>
              <a:rPr lang="sr-Latn-RS" sz="2400" dirty="0"/>
              <a:t>.</a:t>
            </a:r>
          </a:p>
          <a:p>
            <a:pPr algn="just"/>
            <a:endParaRPr lang="sr-Latn-RS" sz="2400" dirty="0"/>
          </a:p>
          <a:p>
            <a:pPr algn="just"/>
            <a:r>
              <a:rPr lang="en-US" sz="2400" dirty="0"/>
              <a:t>The great contribution in developing and </a:t>
            </a:r>
            <a:r>
              <a:rPr lang="en-US" sz="2400" dirty="0" err="1"/>
              <a:t>analysing</a:t>
            </a:r>
            <a:r>
              <a:rPr lang="en-US" sz="2400" dirty="0"/>
              <a:t> concept maps also belongs to Prof. Ian </a:t>
            </a:r>
            <a:r>
              <a:rPr lang="en-US" sz="2400" dirty="0" err="1"/>
              <a:t>Kinchin</a:t>
            </a:r>
            <a:r>
              <a:rPr lang="en-US" sz="2400" dirty="0"/>
              <a:t> (University of Surrey, UK). Prof. </a:t>
            </a:r>
            <a:r>
              <a:rPr lang="en-US" sz="2400" dirty="0" err="1"/>
              <a:t>Kinchin</a:t>
            </a:r>
            <a:r>
              <a:rPr lang="en-US" sz="2400" dirty="0"/>
              <a:t> holds a B.Sc. and M.Phil. in zoology from the University of London and a Ph.D. in science education from the University of Surrey.</a:t>
            </a:r>
            <a:endParaRPr lang="sr-Latn-RS" sz="2400" dirty="0"/>
          </a:p>
        </p:txBody>
      </p:sp>
      <p:sp>
        <p:nvSpPr>
          <p:cNvPr id="5" name="Footer Placeholder 4">
            <a:extLst>
              <a:ext uri="{FF2B5EF4-FFF2-40B4-BE49-F238E27FC236}">
                <a16:creationId xmlns:a16="http://schemas.microsoft.com/office/drawing/2014/main" xmlns="" id="{3DE229B4-E7DC-440E-A476-288A7A4ED8C5}"/>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44731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1143000"/>
          </a:xfrm>
        </p:spPr>
        <p:txBody>
          <a:bodyPr>
            <a:noAutofit/>
          </a:bodyPr>
          <a:lstStyle/>
          <a:p>
            <a:pPr lvl="0"/>
            <a:r>
              <a:rPr lang="sl-SI" sz="3200" b="1" i="1" dirty="0"/>
              <a:t>A comparative review of the efficiency of applying concept maps in higher education</a:t>
            </a:r>
            <a:r>
              <a:rPr lang="en-US" sz="3200" dirty="0"/>
              <a:t/>
            </a:r>
            <a:br>
              <a:rPr lang="en-US" sz="3200" dirty="0"/>
            </a:br>
            <a:endParaRPr lang="en-US" sz="3200" dirty="0"/>
          </a:p>
        </p:txBody>
      </p:sp>
      <p:sp>
        <p:nvSpPr>
          <p:cNvPr id="3" name="Content Placeholder 2"/>
          <p:cNvSpPr>
            <a:spLocks noGrp="1"/>
          </p:cNvSpPr>
          <p:nvPr>
            <p:ph idx="1"/>
          </p:nvPr>
        </p:nvSpPr>
        <p:spPr>
          <a:xfrm>
            <a:off x="533400" y="1600201"/>
            <a:ext cx="7315200" cy="4648206"/>
          </a:xfrm>
        </p:spPr>
        <p:txBody>
          <a:bodyPr>
            <a:normAutofit fontScale="92500" lnSpcReduction="10000"/>
          </a:bodyPr>
          <a:lstStyle/>
          <a:p>
            <a:pPr algn="just"/>
            <a:r>
              <a:rPr lang="en-US" dirty="0"/>
              <a:t>By using concept maps students can </a:t>
            </a:r>
            <a:r>
              <a:rPr lang="en-US" dirty="0" err="1"/>
              <a:t>organise</a:t>
            </a:r>
            <a:r>
              <a:rPr lang="en-US" dirty="0"/>
              <a:t> their knowledge. Moreover, they can solve problems in </a:t>
            </a:r>
            <a:r>
              <a:rPr lang="sr-Latn-RS" dirty="0" smtClean="0"/>
              <a:t>learning/</a:t>
            </a:r>
            <a:r>
              <a:rPr lang="en-US" dirty="0" smtClean="0"/>
              <a:t>teaching </a:t>
            </a:r>
            <a:r>
              <a:rPr lang="en-US" dirty="0"/>
              <a:t>process and understand how they learn. Concept mapping is a very effective strategy, helping students to learn meaningfully by making the links between scientific concepts explicit (Fisher, </a:t>
            </a:r>
            <a:r>
              <a:rPr lang="en-US" dirty="0" err="1"/>
              <a:t>Wandersee</a:t>
            </a:r>
            <a:r>
              <a:rPr lang="en-US" dirty="0"/>
              <a:t>, &amp; Moody, 2000). </a:t>
            </a:r>
            <a:endParaRPr lang="sr-Latn-RS" dirty="0"/>
          </a:p>
          <a:p>
            <a:pPr algn="just"/>
            <a:r>
              <a:rPr lang="en-US" dirty="0"/>
              <a:t>Meaningful learning is an outcome of concept mapping and can reduce subject-based anxiety (</a:t>
            </a:r>
            <a:r>
              <a:rPr lang="en-US" dirty="0" err="1"/>
              <a:t>Kinchin</a:t>
            </a:r>
            <a:r>
              <a:rPr lang="en-US" dirty="0"/>
              <a:t>, 2000). A qualitative approach to a concept map analysis can be applied to improve the teaching process in the sense of achieving more effective learning and helping students to integrate their knowledge and build upon their existing naive concepts (</a:t>
            </a:r>
            <a:r>
              <a:rPr lang="en-US" dirty="0" err="1"/>
              <a:t>Kinchin</a:t>
            </a:r>
            <a:r>
              <a:rPr lang="en-US" dirty="0"/>
              <a:t>, Hay, &amp; Adams, 2000). </a:t>
            </a:r>
            <a:endParaRPr lang="sr-Latn-RS" dirty="0"/>
          </a:p>
          <a:p>
            <a:pPr algn="just"/>
            <a:r>
              <a:rPr lang="en-US" dirty="0"/>
              <a:t>Concept maps prevent the existence of gaps in knowledge and misunderstandings (</a:t>
            </a:r>
            <a:r>
              <a:rPr lang="en-US" dirty="0" err="1"/>
              <a:t>Willson</a:t>
            </a:r>
            <a:r>
              <a:rPr lang="sr-Latn-RS" dirty="0"/>
              <a:t> </a:t>
            </a:r>
            <a:r>
              <a:rPr lang="en-US" dirty="0"/>
              <a:t>&amp; Williams, 1996), and generally have positive effects on students’ attitudes and achievements (Horton et al., 1993).</a:t>
            </a:r>
            <a:endParaRPr lang="sr-Latn-RS" dirty="0"/>
          </a:p>
        </p:txBody>
      </p:sp>
      <p:sp>
        <p:nvSpPr>
          <p:cNvPr id="5" name="Footer Placeholder 4">
            <a:extLst>
              <a:ext uri="{FF2B5EF4-FFF2-40B4-BE49-F238E27FC236}">
                <a16:creationId xmlns:a16="http://schemas.microsoft.com/office/drawing/2014/main" xmlns="" id="{3702D87A-9F47-46DF-9FC8-CA31E0C52A7A}"/>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73749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7010400" cy="4191000"/>
          </a:xfrm>
        </p:spPr>
        <p:txBody>
          <a:bodyPr>
            <a:noAutofit/>
          </a:bodyPr>
          <a:lstStyle/>
          <a:p>
            <a:pPr algn="just"/>
            <a:r>
              <a:rPr lang="en-US" sz="1800" dirty="0"/>
              <a:t>Some </a:t>
            </a:r>
            <a:r>
              <a:rPr lang="sr-Latn-RS" sz="1800" dirty="0" smtClean="0"/>
              <a:t>other </a:t>
            </a:r>
            <a:r>
              <a:rPr lang="en-US" sz="1800" dirty="0" smtClean="0"/>
              <a:t>studies </a:t>
            </a:r>
            <a:r>
              <a:rPr lang="sr-Latn-RS" sz="1800" dirty="0" smtClean="0"/>
              <a:t>also </a:t>
            </a:r>
            <a:r>
              <a:rPr lang="en-US" sz="1800" dirty="0" smtClean="0"/>
              <a:t>examined </a:t>
            </a:r>
            <a:r>
              <a:rPr lang="en-US" sz="1800" dirty="0"/>
              <a:t>the use of concept maps in measuring tertiary science students’ understanding of fundamental concepts in science education. The results confirmed that concept maps contributed to the clarification of students’ misconceptions and to meaningful learning (Roberts, 1999). </a:t>
            </a:r>
            <a:endParaRPr lang="sr-Latn-RS" sz="1800" dirty="0" smtClean="0"/>
          </a:p>
          <a:p>
            <a:pPr algn="just"/>
            <a:endParaRPr lang="sr-Latn-RS" sz="1900" dirty="0" smtClean="0"/>
          </a:p>
          <a:p>
            <a:pPr algn="just"/>
            <a:r>
              <a:rPr lang="en-US" sz="1900" dirty="0" smtClean="0"/>
              <a:t>It </a:t>
            </a:r>
            <a:r>
              <a:rPr lang="en-US" sz="1900" dirty="0"/>
              <a:t>has been shown that the use of the concept mapping </a:t>
            </a:r>
            <a:r>
              <a:rPr lang="en-US" sz="1900" dirty="0" smtClean="0"/>
              <a:t>can </a:t>
            </a:r>
            <a:r>
              <a:rPr lang="en-US" sz="1900" dirty="0"/>
              <a:t>significantly add to the quality of university teaching. Concept mapping </a:t>
            </a:r>
            <a:r>
              <a:rPr lang="sr-Latn-RS" sz="1900" dirty="0" smtClean="0"/>
              <a:t>can be used in</a:t>
            </a:r>
            <a:r>
              <a:rPr lang="en-US" sz="1900" dirty="0" smtClean="0"/>
              <a:t> </a:t>
            </a:r>
            <a:r>
              <a:rPr lang="en-US" sz="1900" dirty="0"/>
              <a:t>measurement of learning </a:t>
            </a:r>
            <a:r>
              <a:rPr lang="en-US" sz="1900" dirty="0" smtClean="0"/>
              <a:t>quality. By </a:t>
            </a:r>
            <a:r>
              <a:rPr lang="en-US" sz="1900" dirty="0"/>
              <a:t>using concept maps teachers can identify new concepts that students find troublesome or difficult to </a:t>
            </a:r>
            <a:r>
              <a:rPr lang="en-US" sz="1900" dirty="0" smtClean="0"/>
              <a:t>acquire </a:t>
            </a:r>
            <a:r>
              <a:rPr lang="sr-Latn-RS" sz="1900" dirty="0" smtClean="0"/>
              <a:t>Also, </a:t>
            </a:r>
            <a:r>
              <a:rPr lang="en-US" dirty="0" smtClean="0"/>
              <a:t>It </a:t>
            </a:r>
            <a:r>
              <a:rPr lang="en-US" dirty="0"/>
              <a:t>enables the engagement of teachers and students in the processes of discovery and makes learning visible. Teachers can use it to promote meaningful learning among their </a:t>
            </a:r>
            <a:r>
              <a:rPr lang="en-US" dirty="0" smtClean="0"/>
              <a:t>students</a:t>
            </a:r>
            <a:r>
              <a:rPr lang="sr-Latn-RS" dirty="0" smtClean="0"/>
              <a:t> (</a:t>
            </a:r>
            <a:r>
              <a:rPr lang="en-US" dirty="0" smtClean="0"/>
              <a:t>Hay</a:t>
            </a:r>
            <a:r>
              <a:rPr lang="sr-Latn-RS" dirty="0"/>
              <a:t>, Kinchin &amp; Lygo-Baker</a:t>
            </a:r>
            <a:r>
              <a:rPr lang="en-US" dirty="0"/>
              <a:t>, 2008).</a:t>
            </a:r>
            <a:r>
              <a:rPr lang="sr-Latn-RS" dirty="0" smtClean="0"/>
              <a:t> </a:t>
            </a:r>
          </a:p>
          <a:p>
            <a:pPr algn="just"/>
            <a:endParaRPr lang="sr-Latn-RS" dirty="0"/>
          </a:p>
        </p:txBody>
      </p:sp>
      <p:sp>
        <p:nvSpPr>
          <p:cNvPr id="4" name="Footer Placeholder 3">
            <a:extLst>
              <a:ext uri="{FF2B5EF4-FFF2-40B4-BE49-F238E27FC236}">
                <a16:creationId xmlns:a16="http://schemas.microsoft.com/office/drawing/2014/main" xmlns="" id="{E9645729-B770-4360-A298-76FB9DC3854E}"/>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923064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7086600" cy="4069080"/>
          </a:xfrm>
        </p:spPr>
        <p:txBody>
          <a:bodyPr>
            <a:normAutofit/>
          </a:bodyPr>
          <a:lstStyle/>
          <a:p>
            <a:pPr algn="just"/>
            <a:r>
              <a:rPr lang="en-US" dirty="0"/>
              <a:t>A study on concept mapping, designed to support university teachers’ analysis of a course content, shows that the concept mapping process provides an alternate means to rethink the course content. The findings of this study show that concept maps also highlight relationships among concepts and frequently make the types of thinking required in the course explicit (Amundsen, Weston &amp;  Mc Alpine, 2008</a:t>
            </a:r>
            <a:r>
              <a:rPr lang="en-US" dirty="0" smtClean="0"/>
              <a:t>)</a:t>
            </a:r>
            <a:r>
              <a:rPr lang="sr-Latn-RS" dirty="0" smtClean="0"/>
              <a:t>.</a:t>
            </a:r>
          </a:p>
          <a:p>
            <a:pPr algn="just"/>
            <a:endParaRPr lang="sr-Latn-RS" dirty="0" smtClean="0"/>
          </a:p>
          <a:p>
            <a:pPr algn="just"/>
            <a:endParaRPr lang="sr-Latn-RS" dirty="0"/>
          </a:p>
          <a:p>
            <a:pPr marL="0" indent="0">
              <a:buNone/>
            </a:pPr>
            <a:endParaRPr lang="en-US" sz="2600" dirty="0"/>
          </a:p>
          <a:p>
            <a:endParaRPr lang="en-US" dirty="0"/>
          </a:p>
        </p:txBody>
      </p:sp>
      <p:sp>
        <p:nvSpPr>
          <p:cNvPr id="4" name="Footer Placeholder 3">
            <a:extLst>
              <a:ext uri="{FF2B5EF4-FFF2-40B4-BE49-F238E27FC236}">
                <a16:creationId xmlns:a16="http://schemas.microsoft.com/office/drawing/2014/main" xmlns="" id="{88968E18-CA39-4601-A898-1E2ACAF38771}"/>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4084648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1282"/>
          </a:xfrm>
        </p:spPr>
        <p:txBody>
          <a:bodyPr/>
          <a:lstStyle/>
          <a:p>
            <a:r>
              <a:rPr lang="en-US" sz="2000" b="1" i="1" dirty="0"/>
              <a:t>Analyzes </a:t>
            </a:r>
            <a:r>
              <a:rPr lang="sr-Latn-RS" sz="2000" b="1" i="1" dirty="0" smtClean="0"/>
              <a:t>of </a:t>
            </a:r>
            <a:r>
              <a:rPr lang="en-US" sz="2000" b="1" i="1" dirty="0" smtClean="0"/>
              <a:t>the </a:t>
            </a:r>
            <a:r>
              <a:rPr lang="en-US" sz="2000" b="1" i="1" dirty="0"/>
              <a:t>application </a:t>
            </a:r>
            <a:r>
              <a:rPr lang="en-US" sz="2000" b="1" i="1" dirty="0" smtClean="0"/>
              <a:t>of concept </a:t>
            </a:r>
            <a:r>
              <a:rPr lang="sr-Latn-RS" sz="2000" b="1" i="1" dirty="0" smtClean="0"/>
              <a:t>maps (</a:t>
            </a:r>
            <a:r>
              <a:rPr lang="en-US" sz="2000" b="1" i="1" dirty="0" smtClean="0"/>
              <a:t>University </a:t>
            </a:r>
            <a:r>
              <a:rPr lang="en-US" sz="2000" b="1" i="1" dirty="0"/>
              <a:t>of </a:t>
            </a:r>
            <a:r>
              <a:rPr lang="en-US" sz="2000" b="1" i="1" dirty="0" smtClean="0"/>
              <a:t>Belgrade</a:t>
            </a:r>
            <a:r>
              <a:rPr lang="sr-Latn-RS" sz="2000" b="1" i="1" dirty="0" smtClean="0"/>
              <a:t>-Faculty of Biology)</a:t>
            </a:r>
            <a:endParaRPr lang="en-US" sz="2000" b="1" i="1" dirty="0"/>
          </a:p>
        </p:txBody>
      </p:sp>
      <p:sp>
        <p:nvSpPr>
          <p:cNvPr id="3" name="Content Placeholder 2"/>
          <p:cNvSpPr>
            <a:spLocks noGrp="1"/>
          </p:cNvSpPr>
          <p:nvPr>
            <p:ph idx="1"/>
          </p:nvPr>
        </p:nvSpPr>
        <p:spPr>
          <a:xfrm>
            <a:off x="827700" y="1524001"/>
            <a:ext cx="6711654" cy="4724406"/>
          </a:xfrm>
        </p:spPr>
        <p:txBody>
          <a:bodyPr>
            <a:normAutofit fontScale="92500" lnSpcReduction="20000"/>
          </a:bodyPr>
          <a:lstStyle/>
          <a:p>
            <a:pPr algn="just"/>
            <a:r>
              <a:rPr lang="en-US" dirty="0" smtClean="0"/>
              <a:t>Particular </a:t>
            </a:r>
            <a:r>
              <a:rPr lang="en-US" dirty="0"/>
              <a:t>consideration of the structure of the physiology course content, together with the findings about the use of programmed materials and concept maps, shows the suitability of programmed instruction (linear programmed material), which includes the elaboration of concept maps in the “Human Anatomy and Physiology” course </a:t>
            </a:r>
            <a:r>
              <a:rPr lang="en-US" dirty="0" smtClean="0"/>
              <a:t>. </a:t>
            </a:r>
            <a:r>
              <a:rPr lang="en-US" dirty="0"/>
              <a:t>In terms of the quantity and quality of </a:t>
            </a:r>
            <a:r>
              <a:rPr lang="sr-Latn-RS" dirty="0" smtClean="0"/>
              <a:t> </a:t>
            </a:r>
            <a:r>
              <a:rPr lang="en-US" dirty="0" smtClean="0"/>
              <a:t>knowledge </a:t>
            </a:r>
            <a:r>
              <a:rPr lang="en-US" dirty="0"/>
              <a:t>acquired by the students in the tested teaching field, the experimental model of programmed instruction with concept maps proved to be more effective (</a:t>
            </a:r>
            <a:r>
              <a:rPr lang="en-US" dirty="0" err="1"/>
              <a:t>Stanisavljević</a:t>
            </a:r>
            <a:r>
              <a:rPr lang="en-US" dirty="0"/>
              <a:t> &amp; </a:t>
            </a:r>
            <a:r>
              <a:rPr lang="en-US" dirty="0" err="1"/>
              <a:t>Djurić</a:t>
            </a:r>
            <a:r>
              <a:rPr lang="en-US" dirty="0"/>
              <a:t>, 2013; </a:t>
            </a:r>
            <a:r>
              <a:rPr lang="en-US" dirty="0" err="1" smtClean="0"/>
              <a:t>Stanisavljević</a:t>
            </a:r>
            <a:r>
              <a:rPr lang="en-US" dirty="0" smtClean="0"/>
              <a:t> </a:t>
            </a:r>
            <a:r>
              <a:rPr lang="sr-Latn-RS" dirty="0" smtClean="0"/>
              <a:t>&amp;</a:t>
            </a:r>
            <a:r>
              <a:rPr lang="en-US" dirty="0" smtClean="0"/>
              <a:t> </a:t>
            </a:r>
            <a:r>
              <a:rPr lang="en-US" dirty="0" err="1" smtClean="0"/>
              <a:t>Đurić</a:t>
            </a:r>
            <a:r>
              <a:rPr lang="en-US" dirty="0" smtClean="0"/>
              <a:t>, </a:t>
            </a:r>
            <a:r>
              <a:rPr lang="en-US" dirty="0"/>
              <a:t>2013a). </a:t>
            </a:r>
            <a:endParaRPr lang="sr-Latn-RS" dirty="0" smtClean="0"/>
          </a:p>
          <a:p>
            <a:pPr marL="0" indent="0" algn="just">
              <a:buNone/>
            </a:pPr>
            <a:endParaRPr lang="sr-Latn-RS" dirty="0"/>
          </a:p>
          <a:p>
            <a:pPr algn="just"/>
            <a:r>
              <a:rPr lang="en-US" dirty="0" smtClean="0"/>
              <a:t>Based </a:t>
            </a:r>
            <a:r>
              <a:rPr lang="en-US" dirty="0"/>
              <a:t>on the survey results and the students’ views on the application of programmed instruction including concept maps, it can be concluded that most students accepted this manner of work (</a:t>
            </a:r>
            <a:r>
              <a:rPr lang="en-US" dirty="0" err="1"/>
              <a:t>Djurić</a:t>
            </a:r>
            <a:r>
              <a:rPr lang="en-US" dirty="0"/>
              <a:t> &amp; </a:t>
            </a:r>
            <a:r>
              <a:rPr lang="en-US" dirty="0" err="1"/>
              <a:t>Stanisavljević</a:t>
            </a:r>
            <a:r>
              <a:rPr lang="en-US" dirty="0"/>
              <a:t>, 2011). They were motivated to acquire the contents and thus gained quantitatively and qualitatively better knowledge </a:t>
            </a:r>
            <a:r>
              <a:rPr lang="en-US" dirty="0" smtClean="0"/>
              <a:t>(</a:t>
            </a:r>
            <a:r>
              <a:rPr lang="en-US" dirty="0"/>
              <a:t>Nervous System).</a:t>
            </a:r>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2nd World Congress on Open Educational Resources, Septemeber 20, 2017, Ljubljana, Slovenia.</a:t>
            </a:r>
            <a:endParaRPr lang="en-US"/>
          </a:p>
        </p:txBody>
      </p:sp>
    </p:spTree>
    <p:extLst>
      <p:ext uri="{BB962C8B-B14F-4D97-AF65-F5344CB8AC3E}">
        <p14:creationId xmlns:p14="http://schemas.microsoft.com/office/powerpoint/2010/main" val="2103745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904999"/>
            <a:ext cx="6711654" cy="4343407"/>
          </a:xfrm>
        </p:spPr>
        <p:txBody>
          <a:bodyPr>
            <a:normAutofit fontScale="85000" lnSpcReduction="10000"/>
          </a:bodyPr>
          <a:lstStyle/>
          <a:p>
            <a:pPr algn="just"/>
            <a:r>
              <a:rPr lang="sr-Latn-RS" dirty="0" smtClean="0"/>
              <a:t>T</a:t>
            </a:r>
            <a:r>
              <a:rPr lang="en-US" dirty="0" smtClean="0"/>
              <a:t>he </a:t>
            </a:r>
            <a:r>
              <a:rPr lang="en-US" dirty="0"/>
              <a:t>effectiveness of applying concept maps in accomplishing the zoology curriculum for the course the Anatomy and Morphology of Invertebrates for undergraduate students </a:t>
            </a:r>
            <a:r>
              <a:rPr lang="sr-Latn-RS" dirty="0" smtClean="0"/>
              <a:t>was </a:t>
            </a:r>
            <a:r>
              <a:rPr lang="en-US" dirty="0"/>
              <a:t>experimentally </a:t>
            </a:r>
            <a:r>
              <a:rPr lang="en-US" dirty="0" err="1" smtClean="0"/>
              <a:t>verif</a:t>
            </a:r>
            <a:r>
              <a:rPr lang="sr-Latn-RS" dirty="0" smtClean="0"/>
              <a:t>ied. </a:t>
            </a:r>
            <a:r>
              <a:rPr lang="en-US" dirty="0" smtClean="0"/>
              <a:t>The </a:t>
            </a:r>
            <a:r>
              <a:rPr lang="en-US" dirty="0"/>
              <a:t>research question </a:t>
            </a:r>
            <a:r>
              <a:rPr lang="sr-Latn-RS" dirty="0" smtClean="0"/>
              <a:t>was</a:t>
            </a:r>
            <a:r>
              <a:rPr lang="en-US" dirty="0" smtClean="0"/>
              <a:t>: </a:t>
            </a:r>
            <a:r>
              <a:rPr lang="en-US" dirty="0"/>
              <a:t>“Does the application of concept maps contribute to the better acquisition of knowledge?” </a:t>
            </a:r>
            <a:endParaRPr lang="sr-Latn-RS" dirty="0" smtClean="0"/>
          </a:p>
          <a:p>
            <a:pPr algn="just"/>
            <a:r>
              <a:rPr lang="sr-Latn-RS" dirty="0" smtClean="0"/>
              <a:t>It has been proven that the concept maps help</a:t>
            </a:r>
            <a:r>
              <a:rPr lang="en-US" dirty="0" err="1" smtClean="0"/>
              <a:t>ed</a:t>
            </a:r>
            <a:r>
              <a:rPr lang="en-US" dirty="0" smtClean="0"/>
              <a:t> </a:t>
            </a:r>
            <a:r>
              <a:rPr lang="sr-Latn-RS" dirty="0" smtClean="0"/>
              <a:t>students </a:t>
            </a:r>
            <a:r>
              <a:rPr lang="en-US" dirty="0" smtClean="0"/>
              <a:t>to </a:t>
            </a:r>
            <a:r>
              <a:rPr lang="en-US" dirty="0"/>
              <a:t>select and </a:t>
            </a:r>
            <a:r>
              <a:rPr lang="en-US" dirty="0" err="1" smtClean="0"/>
              <a:t>organi</a:t>
            </a:r>
            <a:r>
              <a:rPr lang="en-US" dirty="0" err="1"/>
              <a:t>s</a:t>
            </a:r>
            <a:r>
              <a:rPr lang="en-US" dirty="0" err="1" smtClean="0"/>
              <a:t>e</a:t>
            </a:r>
            <a:r>
              <a:rPr lang="en-US" dirty="0" smtClean="0"/>
              <a:t> </a:t>
            </a:r>
            <a:r>
              <a:rPr lang="en-US" dirty="0"/>
              <a:t>relevant </a:t>
            </a:r>
            <a:r>
              <a:rPr lang="en-US" dirty="0" smtClean="0"/>
              <a:t>information</a:t>
            </a:r>
            <a:r>
              <a:rPr lang="sr-Latn-RS" dirty="0" smtClean="0"/>
              <a:t> from this course.</a:t>
            </a:r>
            <a:r>
              <a:rPr lang="en-US" dirty="0" smtClean="0"/>
              <a:t> </a:t>
            </a:r>
            <a:r>
              <a:rPr lang="en-US" dirty="0"/>
              <a:t>Furthermore, they </a:t>
            </a:r>
            <a:r>
              <a:rPr lang="en-US" dirty="0" err="1"/>
              <a:t>summarised</a:t>
            </a:r>
            <a:r>
              <a:rPr lang="en-US" dirty="0"/>
              <a:t> a large amount of information and integrated their </a:t>
            </a:r>
            <a:r>
              <a:rPr lang="en-US" dirty="0" smtClean="0"/>
              <a:t>knowledge. </a:t>
            </a:r>
            <a:r>
              <a:rPr lang="en-US" dirty="0"/>
              <a:t>It can therefore be concluded that the application of concept maps directly contributed to better learning and knowledge acquisition in the teaching of zoology content (the phylum Annelids</a:t>
            </a:r>
            <a:r>
              <a:rPr lang="en-US" dirty="0" smtClean="0"/>
              <a:t>)</a:t>
            </a:r>
            <a:r>
              <a:rPr lang="sr-Latn-RS" dirty="0"/>
              <a:t> (Stanisavljević &amp; Stanisavljević, </a:t>
            </a:r>
            <a:r>
              <a:rPr lang="sr-Latn-RS" dirty="0" smtClean="0"/>
              <a:t>2014).</a:t>
            </a:r>
          </a:p>
          <a:p>
            <a:pPr algn="just"/>
            <a:r>
              <a:rPr lang="en-US" dirty="0"/>
              <a:t>A great number of students expressed a wish to apply concept maps in the future in mastering the related zoological </a:t>
            </a:r>
            <a:r>
              <a:rPr lang="en-US" dirty="0" err="1"/>
              <a:t>programme</a:t>
            </a:r>
            <a:r>
              <a:rPr lang="en-US" dirty="0"/>
              <a:t> contents (</a:t>
            </a:r>
            <a:r>
              <a:rPr lang="en-US" dirty="0" err="1" smtClean="0"/>
              <a:t>Stanisavljević</a:t>
            </a:r>
            <a:r>
              <a:rPr lang="sr-Latn-RS" dirty="0" smtClean="0"/>
              <a:t>, Djurić &amp; Stanisavljević</a:t>
            </a:r>
            <a:r>
              <a:rPr lang="en-US" dirty="0" smtClean="0"/>
              <a:t>, 2014</a:t>
            </a:r>
            <a:r>
              <a:rPr lang="sr-Latn-RS" dirty="0" smtClean="0"/>
              <a:t>).</a:t>
            </a:r>
          </a:p>
          <a:p>
            <a:pPr algn="just"/>
            <a:endParaRPr lang="en-US" dirty="0"/>
          </a:p>
        </p:txBody>
      </p:sp>
      <p:sp>
        <p:nvSpPr>
          <p:cNvPr id="4" name="Footer Placeholder 3"/>
          <p:cNvSpPr>
            <a:spLocks noGrp="1"/>
          </p:cNvSpPr>
          <p:nvPr>
            <p:ph type="ftr" sz="quarter" idx="11"/>
          </p:nvPr>
        </p:nvSpPr>
        <p:spPr/>
        <p:txBody>
          <a:bodyPr/>
          <a:lstStyle/>
          <a:p>
            <a:r>
              <a:rPr lang="en-US" smtClean="0"/>
              <a:t>2nd World Congress on Open Educational Resources, Septemeber 20, 2017, Ljubljana, Slovenia.</a:t>
            </a:r>
            <a:endParaRPr lang="en-US"/>
          </a:p>
        </p:txBody>
      </p:sp>
    </p:spTree>
    <p:extLst>
      <p:ext uri="{BB962C8B-B14F-4D97-AF65-F5344CB8AC3E}">
        <p14:creationId xmlns:p14="http://schemas.microsoft.com/office/powerpoint/2010/main" val="3851154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055380" cy="1143000"/>
          </a:xfrm>
        </p:spPr>
        <p:txBody>
          <a:bodyPr>
            <a:noAutofit/>
          </a:bodyPr>
          <a:lstStyle/>
          <a:p>
            <a:pPr lvl="0"/>
            <a:r>
              <a:rPr lang="sl-SI" sz="2400" b="1" i="1" dirty="0"/>
              <a:t>Examples of the concept maps used in teaching subjects </a:t>
            </a:r>
            <a:r>
              <a:rPr lang="sl-SI" sz="2400" i="1" dirty="0"/>
              <a:t>(University of Belgrade-Faculty of Biology)</a:t>
            </a:r>
            <a:r>
              <a:rPr lang="en-US" sz="2400" dirty="0"/>
              <a:t/>
            </a:r>
            <a:br>
              <a:rPr lang="en-US" sz="2400" dirty="0"/>
            </a:br>
            <a:endParaRPr lang="en-US" sz="2400" dirty="0"/>
          </a:p>
        </p:txBody>
      </p:sp>
      <p:sp>
        <p:nvSpPr>
          <p:cNvPr id="3" name="Content Placeholder 2"/>
          <p:cNvSpPr>
            <a:spLocks noGrp="1"/>
          </p:cNvSpPr>
          <p:nvPr>
            <p:ph idx="1"/>
          </p:nvPr>
        </p:nvSpPr>
        <p:spPr>
          <a:xfrm>
            <a:off x="304800" y="1752600"/>
            <a:ext cx="7744102" cy="4724399"/>
          </a:xfrm>
        </p:spPr>
        <p:txBody>
          <a:bodyPr>
            <a:normAutofit/>
          </a:bodyPr>
          <a:lstStyle/>
          <a:p>
            <a:pPr marL="0" indent="0" algn="just">
              <a:buNone/>
            </a:pPr>
            <a:r>
              <a:rPr lang="sl-SI" sz="1900" dirty="0"/>
              <a:t>A concept map for the syllabus of </a:t>
            </a:r>
            <a:r>
              <a:rPr lang="sl-SI" sz="1900" i="1" dirty="0"/>
              <a:t>Anathomy and Morphology of Invertebrates</a:t>
            </a:r>
            <a:r>
              <a:rPr lang="sl-SI" sz="1900" dirty="0"/>
              <a:t> </a:t>
            </a:r>
            <a:endParaRPr lang="en-US" sz="1900" dirty="0"/>
          </a:p>
          <a:p>
            <a:pPr marL="0" indent="0">
              <a:buNone/>
            </a:pPr>
            <a:endParaRPr lang="en-US" sz="2000" dirty="0"/>
          </a:p>
        </p:txBody>
      </p:sp>
      <p:pic>
        <p:nvPicPr>
          <p:cNvPr id="5" name="Picture 4">
            <a:extLst>
              <a:ext uri="{FF2B5EF4-FFF2-40B4-BE49-F238E27FC236}">
                <a16:creationId xmlns:a16="http://schemas.microsoft.com/office/drawing/2014/main" xmlns="" id="{4CFF67F9-9439-4FAA-BDB1-BF6B75567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466982"/>
            <a:ext cx="5632704" cy="3810000"/>
          </a:xfrm>
          <a:prstGeom prst="rect">
            <a:avLst/>
          </a:prstGeom>
        </p:spPr>
      </p:pic>
      <p:sp>
        <p:nvSpPr>
          <p:cNvPr id="6" name="Footer Placeholder 5">
            <a:extLst>
              <a:ext uri="{FF2B5EF4-FFF2-40B4-BE49-F238E27FC236}">
                <a16:creationId xmlns:a16="http://schemas.microsoft.com/office/drawing/2014/main" xmlns="" id="{CD61E4A7-6633-49F7-8DFF-60DE986BE18B}"/>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02897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l-SI" sz="2400" b="1" i="1" dirty="0"/>
              <a:t>Example of concept map for evaluation of acquired knowledge </a:t>
            </a:r>
            <a:r>
              <a:rPr lang="sl-SI" sz="2400" b="1" dirty="0"/>
              <a:t>(</a:t>
            </a:r>
            <a:r>
              <a:rPr lang="sl-SI" sz="2400" b="1" i="1" dirty="0"/>
              <a:t>Anathomy and Morphology of Invertebrates</a:t>
            </a:r>
            <a:r>
              <a:rPr lang="sl-SI" sz="2400" b="1" dirty="0"/>
              <a:t>) </a:t>
            </a:r>
            <a:endParaRPr lang="en-US" sz="2400" b="1" dirty="0"/>
          </a:p>
        </p:txBody>
      </p:sp>
      <p:sp>
        <p:nvSpPr>
          <p:cNvPr id="3" name="Content Placeholder 2"/>
          <p:cNvSpPr>
            <a:spLocks noGrp="1"/>
          </p:cNvSpPr>
          <p:nvPr>
            <p:ph idx="1"/>
          </p:nvPr>
        </p:nvSpPr>
        <p:spPr>
          <a:xfrm>
            <a:off x="304800" y="2052925"/>
            <a:ext cx="7744102" cy="4195481"/>
          </a:xfrm>
        </p:spPr>
        <p:txBody>
          <a:bodyPr/>
          <a:lstStyle/>
          <a:p>
            <a:pPr marL="0" indent="0">
              <a:buNone/>
            </a:pPr>
            <a:r>
              <a:rPr lang="en-US" sz="2200" dirty="0"/>
              <a:t>A concept map of cnidarians: environment, symmetry and forms.</a:t>
            </a:r>
          </a:p>
          <a:p>
            <a:endParaRPr lang="en-US" dirty="0"/>
          </a:p>
        </p:txBody>
      </p:sp>
      <p:pic>
        <p:nvPicPr>
          <p:cNvPr id="5" name="Picture 4">
            <a:extLst>
              <a:ext uri="{FF2B5EF4-FFF2-40B4-BE49-F238E27FC236}">
                <a16:creationId xmlns:a16="http://schemas.microsoft.com/office/drawing/2014/main" xmlns="" id="{F4CBD555-2D68-4FD7-9B80-A561C535F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59" y="3124200"/>
            <a:ext cx="7739943" cy="2529840"/>
          </a:xfrm>
          <a:prstGeom prst="rect">
            <a:avLst/>
          </a:prstGeom>
        </p:spPr>
      </p:pic>
      <p:sp>
        <p:nvSpPr>
          <p:cNvPr id="6" name="Footer Placeholder 5">
            <a:extLst>
              <a:ext uri="{FF2B5EF4-FFF2-40B4-BE49-F238E27FC236}">
                <a16:creationId xmlns:a16="http://schemas.microsoft.com/office/drawing/2014/main" xmlns="" id="{17258A7C-29BA-4217-9FA9-6D9130F21B76}"/>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810336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1282"/>
          </a:xfrm>
        </p:spPr>
        <p:txBody>
          <a:bodyPr>
            <a:normAutofit/>
          </a:bodyPr>
          <a:lstStyle/>
          <a:p>
            <a:pPr lvl="0"/>
            <a:r>
              <a:rPr lang="en-GB" sz="2800" b="1" i="1" dirty="0"/>
              <a:t>Conclusion and implications</a:t>
            </a:r>
            <a:r>
              <a:rPr lang="en-US" sz="2800" i="1" dirty="0"/>
              <a:t/>
            </a:r>
            <a:br>
              <a:rPr lang="en-US" sz="2800" i="1" dirty="0"/>
            </a:br>
            <a:endParaRPr lang="en-US" sz="2800" i="1" dirty="0"/>
          </a:p>
        </p:txBody>
      </p:sp>
      <p:sp>
        <p:nvSpPr>
          <p:cNvPr id="3" name="Content Placeholder 2"/>
          <p:cNvSpPr>
            <a:spLocks noGrp="1"/>
          </p:cNvSpPr>
          <p:nvPr>
            <p:ph idx="1"/>
          </p:nvPr>
        </p:nvSpPr>
        <p:spPr>
          <a:xfrm>
            <a:off x="827700" y="2052925"/>
            <a:ext cx="6711654" cy="3738275"/>
          </a:xfrm>
        </p:spPr>
        <p:txBody>
          <a:bodyPr>
            <a:normAutofit fontScale="85000" lnSpcReduction="20000"/>
          </a:bodyPr>
          <a:lstStyle/>
          <a:p>
            <a:pPr algn="just"/>
            <a:r>
              <a:rPr lang="en-GB" sz="2200" dirty="0"/>
              <a:t>Application of concept maps directly contributed to better learning and knowledge acquisition.</a:t>
            </a:r>
            <a:endParaRPr lang="sr-Latn-RS" sz="2200" dirty="0"/>
          </a:p>
          <a:p>
            <a:pPr algn="just"/>
            <a:endParaRPr lang="en-US" sz="2200" dirty="0"/>
          </a:p>
          <a:p>
            <a:pPr algn="just"/>
            <a:r>
              <a:rPr lang="en-GB" sz="2200" dirty="0"/>
              <a:t>It is necessary to provide training for teachers and students to apply this technology.</a:t>
            </a:r>
            <a:endParaRPr lang="sr-Latn-RS" sz="2200" dirty="0"/>
          </a:p>
          <a:p>
            <a:pPr algn="just"/>
            <a:endParaRPr lang="en-US" sz="2200" dirty="0"/>
          </a:p>
          <a:p>
            <a:pPr algn="just"/>
            <a:r>
              <a:rPr lang="en-GB" sz="2200" dirty="0"/>
              <a:t>The intention is that in future it becomes usual teaching technology in many zoology courses and </a:t>
            </a:r>
            <a:r>
              <a:rPr lang="sr-Latn-RS" sz="2200" dirty="0" smtClean="0"/>
              <a:t>in </a:t>
            </a:r>
            <a:r>
              <a:rPr lang="en-GB" sz="2200" dirty="0" smtClean="0"/>
              <a:t>other courses</a:t>
            </a:r>
            <a:r>
              <a:rPr lang="sr-Latn-RS" sz="2200" dirty="0" smtClean="0"/>
              <a:t> (</a:t>
            </a:r>
            <a:r>
              <a:rPr lang="en-GB" sz="2200" dirty="0" smtClean="0"/>
              <a:t>Faculty </a:t>
            </a:r>
            <a:r>
              <a:rPr lang="en-GB" sz="2200" dirty="0"/>
              <a:t>of </a:t>
            </a:r>
            <a:r>
              <a:rPr lang="en-GB" sz="2200" dirty="0" smtClean="0"/>
              <a:t>Biology</a:t>
            </a:r>
            <a:r>
              <a:rPr lang="sr-Latn-RS" sz="2200" dirty="0" smtClean="0"/>
              <a:t>, </a:t>
            </a:r>
            <a:r>
              <a:rPr lang="en-GB" sz="2200" dirty="0" smtClean="0"/>
              <a:t>Belgrade</a:t>
            </a:r>
            <a:r>
              <a:rPr lang="sr-Latn-RS" sz="2200" dirty="0" smtClean="0"/>
              <a:t>)</a:t>
            </a:r>
            <a:r>
              <a:rPr lang="en-GB" sz="2200" dirty="0" smtClean="0"/>
              <a:t>.  </a:t>
            </a:r>
            <a:endParaRPr lang="sr-Latn-RS" sz="2200" dirty="0"/>
          </a:p>
          <a:p>
            <a:pPr algn="just"/>
            <a:endParaRPr lang="en-US" sz="2200" dirty="0"/>
          </a:p>
          <a:p>
            <a:pPr algn="just"/>
            <a:r>
              <a:rPr lang="en-GB" sz="2200" dirty="0"/>
              <a:t>The teachers and students will be gradually trained for the application of this </a:t>
            </a:r>
            <a:r>
              <a:rPr lang="en-GB" sz="2200" dirty="0" smtClean="0"/>
              <a:t>teaching</a:t>
            </a:r>
            <a:r>
              <a:rPr lang="sr-Latn-RS" sz="2200" dirty="0" smtClean="0"/>
              <a:t>/</a:t>
            </a:r>
            <a:r>
              <a:rPr lang="en-GB" sz="2200" dirty="0" smtClean="0"/>
              <a:t>learning </a:t>
            </a:r>
            <a:r>
              <a:rPr lang="en-GB" sz="2200" dirty="0"/>
              <a:t>technology. </a:t>
            </a:r>
            <a:endParaRPr lang="en-US" sz="2200" dirty="0"/>
          </a:p>
          <a:p>
            <a:endParaRPr lang="en-US" dirty="0"/>
          </a:p>
        </p:txBody>
      </p:sp>
      <p:sp>
        <p:nvSpPr>
          <p:cNvPr id="5" name="Footer Placeholder 4">
            <a:extLst>
              <a:ext uri="{FF2B5EF4-FFF2-40B4-BE49-F238E27FC236}">
                <a16:creationId xmlns:a16="http://schemas.microsoft.com/office/drawing/2014/main" xmlns="" id="{5AACF13A-9D05-482A-BC1E-95E6743E5E3B}"/>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393544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7010400" cy="3352800"/>
          </a:xfrm>
        </p:spPr>
        <p:txBody>
          <a:bodyPr>
            <a:noAutofit/>
          </a:bodyPr>
          <a:lstStyle/>
          <a:p>
            <a:pPr algn="just"/>
            <a:r>
              <a:rPr lang="en-GB" dirty="0"/>
              <a:t>Based upon the obtained results, concept mapping will be further implemented at the University of Belgrade - Faculty of Biology, to improve the curriculum and the </a:t>
            </a:r>
            <a:r>
              <a:rPr lang="en-GB" dirty="0" smtClean="0"/>
              <a:t>teaching</a:t>
            </a:r>
            <a:r>
              <a:rPr lang="sr-Latn-RS" dirty="0" smtClean="0"/>
              <a:t>/learning</a:t>
            </a:r>
            <a:r>
              <a:rPr lang="en-GB" dirty="0" smtClean="0"/>
              <a:t> </a:t>
            </a:r>
            <a:r>
              <a:rPr lang="en-GB" dirty="0"/>
              <a:t>process.</a:t>
            </a:r>
            <a:endParaRPr lang="sr-Latn-RS" dirty="0"/>
          </a:p>
          <a:p>
            <a:pPr algn="just"/>
            <a:endParaRPr lang="en-US" dirty="0"/>
          </a:p>
          <a:p>
            <a:pPr algn="just"/>
            <a:r>
              <a:rPr lang="en-GB" dirty="0"/>
              <a:t>Further research is planned in the field of revision of the curriculum for other zoological subjects. Thus, the concept maps will be used for </a:t>
            </a:r>
            <a:r>
              <a:rPr lang="en-GB" dirty="0" err="1" smtClean="0"/>
              <a:t>organi</a:t>
            </a:r>
            <a:r>
              <a:rPr lang="sr-Latn-RS" dirty="0" smtClean="0"/>
              <a:t>s</a:t>
            </a:r>
            <a:r>
              <a:rPr lang="en-GB" dirty="0" err="1" smtClean="0"/>
              <a:t>ing</a:t>
            </a:r>
            <a:r>
              <a:rPr lang="en-GB" dirty="0" smtClean="0"/>
              <a:t> </a:t>
            </a:r>
            <a:r>
              <a:rPr lang="en-GB" dirty="0"/>
              <a:t>and structuring the curriculum of these subjects. It is expected that this will allow university teachers to easily create and </a:t>
            </a:r>
            <a:r>
              <a:rPr lang="en-GB" dirty="0" err="1" smtClean="0"/>
              <a:t>organi</a:t>
            </a:r>
            <a:r>
              <a:rPr lang="sr-Latn-RS" dirty="0" smtClean="0"/>
              <a:t>s</a:t>
            </a:r>
            <a:r>
              <a:rPr lang="en-GB" dirty="0" smtClean="0"/>
              <a:t>e </a:t>
            </a:r>
            <a:r>
              <a:rPr lang="en-GB" dirty="0"/>
              <a:t>the curriculum, as well as connect and quality present teaching units.</a:t>
            </a:r>
            <a:endParaRPr lang="en-US" dirty="0"/>
          </a:p>
        </p:txBody>
      </p:sp>
      <p:sp>
        <p:nvSpPr>
          <p:cNvPr id="4" name="Footer Placeholder 3">
            <a:extLst>
              <a:ext uri="{FF2B5EF4-FFF2-40B4-BE49-F238E27FC236}">
                <a16:creationId xmlns:a16="http://schemas.microsoft.com/office/drawing/2014/main" xmlns="" id="{A56BAE6C-51DB-4771-A49C-B0A39358DFBF}"/>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59513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200" b="1" i="1" dirty="0"/>
              <a:t>References</a:t>
            </a:r>
            <a:endParaRPr lang="en-US" sz="3200" b="1" i="1" dirty="0"/>
          </a:p>
        </p:txBody>
      </p:sp>
      <p:sp>
        <p:nvSpPr>
          <p:cNvPr id="3" name="Content Placeholder 2"/>
          <p:cNvSpPr>
            <a:spLocks noGrp="1"/>
          </p:cNvSpPr>
          <p:nvPr>
            <p:ph idx="1"/>
          </p:nvPr>
        </p:nvSpPr>
        <p:spPr>
          <a:xfrm>
            <a:off x="838200" y="1600200"/>
            <a:ext cx="6711654" cy="4195481"/>
          </a:xfrm>
        </p:spPr>
        <p:txBody>
          <a:bodyPr>
            <a:normAutofit fontScale="70000" lnSpcReduction="20000"/>
          </a:bodyPr>
          <a:lstStyle/>
          <a:p>
            <a:pPr algn="just"/>
            <a:r>
              <a:rPr lang="en-US" dirty="0"/>
              <a:t>Amundsen, C., Weston, C., &amp; Mc Alpine L. (2008). Concept mapping to support university academics’ analysis of course content. Studies in Higher Education, 33(6), 633-652.</a:t>
            </a:r>
          </a:p>
          <a:p>
            <a:pPr algn="just"/>
            <a:r>
              <a:rPr lang="en-US" dirty="0" err="1"/>
              <a:t>Ausubel</a:t>
            </a:r>
            <a:r>
              <a:rPr lang="en-US" dirty="0"/>
              <a:t>, D. P., J. D. Novak, and H. </a:t>
            </a:r>
            <a:r>
              <a:rPr lang="en-US" dirty="0" err="1"/>
              <a:t>Hanesian</a:t>
            </a:r>
            <a:r>
              <a:rPr lang="en-US" dirty="0"/>
              <a:t>. (1978). Educational Psychology: A Cognitive View, 2nd. ed. New York: Holt, Rinehart and Winston. Reprinted, New York: </a:t>
            </a:r>
            <a:r>
              <a:rPr lang="en-US" dirty="0" err="1"/>
              <a:t>Warbel</a:t>
            </a:r>
            <a:r>
              <a:rPr lang="en-US" dirty="0"/>
              <a:t> &amp; Peck, 1986.</a:t>
            </a:r>
          </a:p>
          <a:p>
            <a:pPr algn="just"/>
            <a:r>
              <a:rPr lang="en-US" dirty="0" err="1"/>
              <a:t>Buntting</a:t>
            </a:r>
            <a:r>
              <a:rPr lang="en-US" dirty="0"/>
              <a:t>, C., Coll, R. K., &amp; Campbell, A. (2006). Student views of concept mapping use in introductory tertiary biology classes. International Journal of Science and Mathematics Education, 4, 641-668</a:t>
            </a:r>
            <a:r>
              <a:rPr lang="en-US" dirty="0" smtClean="0"/>
              <a:t>.</a:t>
            </a:r>
            <a:endParaRPr lang="sr-Latn-RS" dirty="0" smtClean="0"/>
          </a:p>
          <a:p>
            <a:pPr algn="just"/>
            <a:r>
              <a:rPr lang="en-US" dirty="0" err="1"/>
              <a:t>Cañas</a:t>
            </a:r>
            <a:r>
              <a:rPr lang="en-US" dirty="0"/>
              <a:t>, A. J., Hill, G., Granados, A., Pérez, C., &amp; Pérez, J. D. (</a:t>
            </a:r>
            <a:r>
              <a:rPr lang="en-US" dirty="0" smtClean="0"/>
              <a:t>2003).</a:t>
            </a:r>
            <a:r>
              <a:rPr lang="en-US" dirty="0"/>
              <a:t> </a:t>
            </a:r>
            <a:r>
              <a:rPr lang="en-US" i="1" dirty="0">
                <a:hlinkClick r:id="rId2"/>
              </a:rPr>
              <a:t>The network architecture of </a:t>
            </a:r>
            <a:r>
              <a:rPr lang="en-US" i="1" dirty="0" err="1">
                <a:hlinkClick r:id="rId2"/>
              </a:rPr>
              <a:t>CmapTools</a:t>
            </a:r>
            <a:r>
              <a:rPr lang="en-US" dirty="0"/>
              <a:t> (Technical Report No. IHMC </a:t>
            </a:r>
            <a:r>
              <a:rPr lang="en-US" dirty="0" err="1"/>
              <a:t>CmapTools</a:t>
            </a:r>
            <a:r>
              <a:rPr lang="en-US" dirty="0"/>
              <a:t> 2003-01). Pensacola, FL: Institute for Human and Machine Cognition.</a:t>
            </a:r>
          </a:p>
          <a:p>
            <a:pPr algn="just"/>
            <a:r>
              <a:rPr lang="en-US" dirty="0" err="1"/>
              <a:t>Cañas</a:t>
            </a:r>
            <a:r>
              <a:rPr lang="en-US" dirty="0"/>
              <a:t>, A J., Hill, G, </a:t>
            </a:r>
            <a:r>
              <a:rPr lang="en-US" dirty="0" err="1"/>
              <a:t>Carff</a:t>
            </a:r>
            <a:r>
              <a:rPr lang="en-US" dirty="0"/>
              <a:t>, R, Suri, N., Lott, I, Eskridge, T, et al. (2004). </a:t>
            </a:r>
            <a:r>
              <a:rPr lang="en-US" dirty="0" err="1"/>
              <a:t>CmapTools</a:t>
            </a:r>
            <a:r>
              <a:rPr lang="en-US" dirty="0"/>
              <a:t>: A knowledge modelling and sharing environment. In A J. </a:t>
            </a:r>
            <a:r>
              <a:rPr lang="en-US" dirty="0" err="1"/>
              <a:t>Canas</a:t>
            </a:r>
            <a:r>
              <a:rPr lang="en-US" dirty="0"/>
              <a:t>, J. D. Novak &amp; E M. Gonzalez (Eds.), Concept maps: Theory, methodology, technology. Proceedings of the first international conference on concept mapping, 1, 125-133. Pamplona, Spain: Universidad </a:t>
            </a:r>
            <a:r>
              <a:rPr lang="en-US" dirty="0" err="1"/>
              <a:t>Pública</a:t>
            </a:r>
            <a:r>
              <a:rPr lang="en-US" dirty="0"/>
              <a:t> de Navarra.</a:t>
            </a:r>
          </a:p>
          <a:p>
            <a:pPr algn="just"/>
            <a:r>
              <a:rPr lang="en-US" dirty="0" err="1"/>
              <a:t>Dammani</a:t>
            </a:r>
            <a:r>
              <a:rPr lang="en-US" dirty="0"/>
              <a:t>, K. (2012). Concept mapping as an effective way to improve reasoning. Golden research thoughts, 1(9), 1-4</a:t>
            </a:r>
            <a:r>
              <a:rPr lang="en-US" dirty="0" smtClean="0"/>
              <a:t>.</a:t>
            </a:r>
            <a:endParaRPr lang="en-US" dirty="0"/>
          </a:p>
        </p:txBody>
      </p:sp>
      <p:sp>
        <p:nvSpPr>
          <p:cNvPr id="5" name="Footer Placeholder 4">
            <a:extLst>
              <a:ext uri="{FF2B5EF4-FFF2-40B4-BE49-F238E27FC236}">
                <a16:creationId xmlns:a16="http://schemas.microsoft.com/office/drawing/2014/main" xmlns="" id="{B33A9F6B-FC03-4B96-9E8E-AF3B123B8C19}"/>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380439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363102" cy="4343400"/>
          </a:xfrm>
        </p:spPr>
        <p:txBody>
          <a:bodyPr>
            <a:normAutofit fontScale="92500"/>
          </a:bodyPr>
          <a:lstStyle/>
          <a:p>
            <a:pPr algn="just"/>
            <a:r>
              <a:rPr lang="en-US" sz="2400" dirty="0">
                <a:solidFill>
                  <a:srgbClr val="FFC000"/>
                </a:solidFill>
              </a:rPr>
              <a:t>What has led both biologists to develop such a system that helps in the process of learning and teaching</a:t>
            </a:r>
            <a:r>
              <a:rPr lang="sr-Latn-RS" sz="2400" dirty="0">
                <a:solidFill>
                  <a:srgbClr val="FFC000"/>
                </a:solidFill>
              </a:rPr>
              <a:t>?</a:t>
            </a:r>
          </a:p>
          <a:p>
            <a:pPr marL="0" indent="0" algn="just">
              <a:buNone/>
            </a:pPr>
            <a:endParaRPr lang="sr-Latn-RS" sz="2400" dirty="0">
              <a:solidFill>
                <a:srgbClr val="FFC000"/>
              </a:solidFill>
            </a:endParaRPr>
          </a:p>
          <a:p>
            <a:pPr algn="just"/>
            <a:r>
              <a:rPr lang="en-US" sz="2400" dirty="0">
                <a:solidFill>
                  <a:srgbClr val="FFC000"/>
                </a:solidFill>
              </a:rPr>
              <a:t>What kind of science is biology? How many concepts and facts are contained in it? Certainly, an immeasurable number. It is a very broad </a:t>
            </a:r>
            <a:r>
              <a:rPr lang="sr-Latn-RS" sz="2400" dirty="0">
                <a:solidFill>
                  <a:srgbClr val="FFC000"/>
                </a:solidFill>
              </a:rPr>
              <a:t>science</a:t>
            </a:r>
            <a:r>
              <a:rPr lang="en-US" sz="2400" dirty="0">
                <a:solidFill>
                  <a:srgbClr val="FFC000"/>
                </a:solidFill>
              </a:rPr>
              <a:t> of life, all its aspects. </a:t>
            </a:r>
            <a:endParaRPr lang="sr-Latn-RS" sz="2400" dirty="0">
              <a:solidFill>
                <a:srgbClr val="FFC000"/>
              </a:solidFill>
            </a:endParaRPr>
          </a:p>
          <a:p>
            <a:pPr algn="just"/>
            <a:endParaRPr lang="sr-Latn-RS" sz="2400" dirty="0">
              <a:solidFill>
                <a:srgbClr val="FFC000"/>
              </a:solidFill>
            </a:endParaRPr>
          </a:p>
          <a:p>
            <a:pPr algn="just"/>
            <a:r>
              <a:rPr lang="en-US" sz="2400" dirty="0">
                <a:solidFill>
                  <a:srgbClr val="FFC000"/>
                </a:solidFill>
              </a:rPr>
              <a:t>It was necessary to create a system </a:t>
            </a:r>
            <a:r>
              <a:rPr lang="sr-Latn-RS" sz="2400" dirty="0" smtClean="0">
                <a:solidFill>
                  <a:srgbClr val="FFC000"/>
                </a:solidFill>
              </a:rPr>
              <a:t>which</a:t>
            </a:r>
            <a:r>
              <a:rPr lang="en-US" sz="2400" dirty="0" smtClean="0">
                <a:solidFill>
                  <a:srgbClr val="FFC000"/>
                </a:solidFill>
              </a:rPr>
              <a:t> </a:t>
            </a:r>
            <a:r>
              <a:rPr lang="en-US" sz="2400" dirty="0">
                <a:solidFill>
                  <a:srgbClr val="FFC000"/>
                </a:solidFill>
              </a:rPr>
              <a:t>in a very concise way, precisely summarize everything </a:t>
            </a:r>
            <a:r>
              <a:rPr lang="sr-Latn-RS" sz="2400" dirty="0" smtClean="0">
                <a:solidFill>
                  <a:srgbClr val="FFC000"/>
                </a:solidFill>
              </a:rPr>
              <a:t>what</a:t>
            </a:r>
            <a:r>
              <a:rPr lang="en-US" sz="2400" dirty="0" smtClean="0">
                <a:solidFill>
                  <a:srgbClr val="FFC000"/>
                </a:solidFill>
              </a:rPr>
              <a:t> </a:t>
            </a:r>
            <a:r>
              <a:rPr lang="en-US" sz="2400" dirty="0">
                <a:solidFill>
                  <a:srgbClr val="FFC000"/>
                </a:solidFill>
              </a:rPr>
              <a:t>is </a:t>
            </a:r>
            <a:r>
              <a:rPr lang="sr-Latn-RS" sz="2400" dirty="0" smtClean="0">
                <a:solidFill>
                  <a:srgbClr val="FFC000"/>
                </a:solidFill>
              </a:rPr>
              <a:t>the </a:t>
            </a:r>
            <a:r>
              <a:rPr lang="en-US" sz="2400" dirty="0" smtClean="0">
                <a:solidFill>
                  <a:srgbClr val="FFC000"/>
                </a:solidFill>
              </a:rPr>
              <a:t>most </a:t>
            </a:r>
            <a:r>
              <a:rPr lang="en-US" sz="2400" dirty="0">
                <a:solidFill>
                  <a:srgbClr val="FFC000"/>
                </a:solidFill>
              </a:rPr>
              <a:t>important and expose it.</a:t>
            </a:r>
            <a:r>
              <a:rPr lang="sr-Latn-RS" sz="2400" dirty="0">
                <a:solidFill>
                  <a:srgbClr val="FFC000"/>
                </a:solidFill>
              </a:rPr>
              <a:t> </a:t>
            </a:r>
            <a:r>
              <a:rPr lang="en-US" sz="2400" dirty="0">
                <a:solidFill>
                  <a:srgbClr val="FFC000"/>
                </a:solidFill>
              </a:rPr>
              <a:t>These are just the concept </a:t>
            </a:r>
            <a:r>
              <a:rPr lang="sr-Latn-RS" sz="2400" dirty="0">
                <a:solidFill>
                  <a:srgbClr val="FFC000"/>
                </a:solidFill>
              </a:rPr>
              <a:t>maps</a:t>
            </a:r>
            <a:r>
              <a:rPr lang="en-US" sz="2400" dirty="0">
                <a:solidFill>
                  <a:srgbClr val="FFC000"/>
                </a:solidFill>
              </a:rPr>
              <a:t>.</a:t>
            </a:r>
          </a:p>
        </p:txBody>
      </p:sp>
      <p:sp>
        <p:nvSpPr>
          <p:cNvPr id="4" name="Footer Placeholder 3">
            <a:extLst>
              <a:ext uri="{FF2B5EF4-FFF2-40B4-BE49-F238E27FC236}">
                <a16:creationId xmlns:a16="http://schemas.microsoft.com/office/drawing/2014/main" xmlns="" id="{258C17F8-C5BD-4597-ABD6-7CA1A5D2CBA5}"/>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727982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6711654" cy="4195481"/>
          </a:xfrm>
        </p:spPr>
        <p:txBody>
          <a:bodyPr>
            <a:normAutofit fontScale="70000" lnSpcReduction="20000"/>
          </a:bodyPr>
          <a:lstStyle/>
          <a:p>
            <a:pPr algn="just"/>
            <a:r>
              <a:rPr lang="en-US" dirty="0"/>
              <a:t>Davies, M. (2011). Concept mapping, mind mapping and argument mapping: what are differences and do they matter? Higher Education, 62(3), 279–301. </a:t>
            </a:r>
          </a:p>
          <a:p>
            <a:pPr algn="just"/>
            <a:r>
              <a:rPr lang="en-US" dirty="0" err="1" smtClean="0"/>
              <a:t>Djurić</a:t>
            </a:r>
            <a:r>
              <a:rPr lang="en-US" dirty="0" smtClean="0"/>
              <a:t> </a:t>
            </a:r>
            <a:r>
              <a:rPr lang="en-US" dirty="0"/>
              <a:t>D. Z., </a:t>
            </a:r>
            <a:r>
              <a:rPr lang="en-US" dirty="0" err="1"/>
              <a:t>Stanisavljević</a:t>
            </a:r>
            <a:r>
              <a:rPr lang="en-US" dirty="0"/>
              <a:t> J. (2011). The views and opinions of biology students on the application of programmed instruction in the </a:t>
            </a:r>
            <a:r>
              <a:rPr lang="en-US" dirty="0" err="1"/>
              <a:t>realisation</a:t>
            </a:r>
            <a:r>
              <a:rPr lang="en-US" dirty="0"/>
              <a:t> of physiological program content. Croatian Journal of Education (</a:t>
            </a:r>
            <a:r>
              <a:rPr lang="en-US" dirty="0" err="1"/>
              <a:t>formerlyOdgojne</a:t>
            </a:r>
            <a:r>
              <a:rPr lang="en-US" dirty="0"/>
              <a:t> </a:t>
            </a:r>
            <a:r>
              <a:rPr lang="en-US" dirty="0" err="1"/>
              <a:t>znanosti</a:t>
            </a:r>
            <a:r>
              <a:rPr lang="en-US" dirty="0"/>
              <a:t> / Journal of Education) </a:t>
            </a:r>
            <a:r>
              <a:rPr lang="en-US" dirty="0" smtClean="0"/>
              <a:t>13(2/2011</a:t>
            </a:r>
            <a:r>
              <a:rPr lang="en-US" dirty="0"/>
              <a:t>), 108-123. </a:t>
            </a:r>
            <a:endParaRPr lang="sr-Latn-RS" dirty="0" smtClean="0"/>
          </a:p>
          <a:p>
            <a:pPr algn="just"/>
            <a:r>
              <a:rPr lang="en-US" dirty="0" smtClean="0"/>
              <a:t>Fisher</a:t>
            </a:r>
            <a:r>
              <a:rPr lang="en-US" dirty="0"/>
              <a:t>, K. M., </a:t>
            </a:r>
            <a:r>
              <a:rPr lang="en-US" dirty="0" err="1"/>
              <a:t>Wandersee</a:t>
            </a:r>
            <a:r>
              <a:rPr lang="en-US" dirty="0"/>
              <a:t>, J. H., &amp; Moody, D. E. (2000). Mapping biology knowledge. Dordrecht, Netherlands: Kluwer.</a:t>
            </a:r>
          </a:p>
          <a:p>
            <a:pPr algn="just"/>
            <a:r>
              <a:rPr lang="en-US" dirty="0"/>
              <a:t>Hay, D., </a:t>
            </a:r>
            <a:r>
              <a:rPr lang="en-US" dirty="0" err="1"/>
              <a:t>Kinchin</a:t>
            </a:r>
            <a:r>
              <a:rPr lang="en-US" dirty="0"/>
              <a:t>, I., &amp; </a:t>
            </a:r>
            <a:r>
              <a:rPr lang="en-US" dirty="0" err="1"/>
              <a:t>Lygo</a:t>
            </a:r>
            <a:r>
              <a:rPr lang="en-US" dirty="0"/>
              <a:t>-Baker, S. (2008). Making learning visible: the role of concept mapping in higher education. Studies in Higher Education, 33(3), 295-311.</a:t>
            </a:r>
          </a:p>
          <a:p>
            <a:pPr algn="just"/>
            <a:r>
              <a:rPr lang="en-US" dirty="0"/>
              <a:t>Horton, P. B., </a:t>
            </a:r>
            <a:r>
              <a:rPr lang="en-US" dirty="0" err="1"/>
              <a:t>McConney</a:t>
            </a:r>
            <a:r>
              <a:rPr lang="en-US" dirty="0"/>
              <a:t>, A. A., Gallo, M., Woods, A. L., </a:t>
            </a:r>
            <a:r>
              <a:rPr lang="en-US" dirty="0" err="1"/>
              <a:t>Senn</a:t>
            </a:r>
            <a:r>
              <a:rPr lang="en-US" dirty="0"/>
              <a:t>, G. J., &amp; Hamelin, D. (1993). An investigation of the effectiveness of concept mapping as an instructional tool. Science Education, 77(1), 95-111.</a:t>
            </a:r>
          </a:p>
          <a:p>
            <a:pPr algn="just"/>
            <a:r>
              <a:rPr lang="en-US" dirty="0" err="1"/>
              <a:t>Kinchin</a:t>
            </a:r>
            <a:r>
              <a:rPr lang="en-US" dirty="0"/>
              <a:t>, I. M. (2000). Concept mapping in biology. Journal of Biological Education, 34(2), 61-68.</a:t>
            </a:r>
          </a:p>
          <a:p>
            <a:pPr algn="just"/>
            <a:r>
              <a:rPr lang="en-US" dirty="0" err="1"/>
              <a:t>Kinchin</a:t>
            </a:r>
            <a:r>
              <a:rPr lang="en-US" dirty="0"/>
              <a:t>, I. M. (2011). </a:t>
            </a:r>
            <a:r>
              <a:rPr lang="en-US" dirty="0" err="1"/>
              <a:t>Visualising</a:t>
            </a:r>
            <a:r>
              <a:rPr lang="en-US" dirty="0"/>
              <a:t> knowledge structures in biology: discipline, curriculum and student understanding. Journal of Biological Education, 45(4), 183-189</a:t>
            </a:r>
            <a:r>
              <a:rPr lang="en-US" dirty="0" smtClean="0"/>
              <a:t>.</a:t>
            </a:r>
            <a:endParaRPr lang="en-US" dirty="0"/>
          </a:p>
        </p:txBody>
      </p:sp>
      <p:sp>
        <p:nvSpPr>
          <p:cNvPr id="5" name="Footer Placeholder 4">
            <a:extLst>
              <a:ext uri="{FF2B5EF4-FFF2-40B4-BE49-F238E27FC236}">
                <a16:creationId xmlns:a16="http://schemas.microsoft.com/office/drawing/2014/main" xmlns="" id="{D025B8B6-0070-4D38-92BA-4D295029F3A9}"/>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300254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EEC42D-53F5-485C-BA8B-4F3530C4BDE6}"/>
              </a:ext>
            </a:extLst>
          </p:cNvPr>
          <p:cNvSpPr>
            <a:spLocks noGrp="1"/>
          </p:cNvSpPr>
          <p:nvPr>
            <p:ph idx="1"/>
          </p:nvPr>
        </p:nvSpPr>
        <p:spPr>
          <a:xfrm>
            <a:off x="838200" y="1219200"/>
            <a:ext cx="6711654" cy="4119275"/>
          </a:xfrm>
        </p:spPr>
        <p:txBody>
          <a:bodyPr>
            <a:noAutofit/>
          </a:bodyPr>
          <a:lstStyle/>
          <a:p>
            <a:pPr algn="just"/>
            <a:r>
              <a:rPr lang="en-US" sz="1400" dirty="0" err="1"/>
              <a:t>Kinchin</a:t>
            </a:r>
            <a:r>
              <a:rPr lang="en-US" sz="1400" dirty="0"/>
              <a:t>, I. M. (2013). The significance of knowledge structures in technology-enhanced learning: A </a:t>
            </a:r>
            <a:r>
              <a:rPr lang="en-US" sz="1400" dirty="0" err="1"/>
              <a:t>Bernsteinian</a:t>
            </a:r>
            <a:r>
              <a:rPr lang="en-US" sz="1400" dirty="0"/>
              <a:t> analysis of the TPACK* framework. (*TPACK= Technology, Pedagogy and Content Knowledge). In Society for Research into Higher Education Annual Research Conference, New Port.</a:t>
            </a:r>
          </a:p>
          <a:p>
            <a:pPr algn="just"/>
            <a:r>
              <a:rPr lang="en-US" sz="1400" dirty="0" err="1" smtClean="0"/>
              <a:t>Kinchin</a:t>
            </a:r>
            <a:r>
              <a:rPr lang="en-US" sz="1400" dirty="0"/>
              <a:t>, I. M., Hay, D. B., &amp; Adams, A. (2000). How a qualitative approach to concept map analysis can be used to aid learning by illustrating patterns of conceptual development. Educational Research, 42, 43-57</a:t>
            </a:r>
            <a:r>
              <a:rPr lang="en-US" sz="1400" dirty="0" smtClean="0"/>
              <a:t>.</a:t>
            </a:r>
            <a:endParaRPr lang="sr-Latn-RS" sz="1400" dirty="0" smtClean="0"/>
          </a:p>
          <a:p>
            <a:pPr algn="just"/>
            <a:r>
              <a:rPr lang="en-US" sz="1400" dirty="0"/>
              <a:t>Novak, J., </a:t>
            </a:r>
            <a:r>
              <a:rPr lang="en-US" sz="1400" dirty="0" err="1"/>
              <a:t>Canas</a:t>
            </a:r>
            <a:r>
              <a:rPr lang="en-US" sz="1400" dirty="0"/>
              <a:t>, A. (2006). The Theory Underlying Concept Maps and How to Construct Them. Technical Report IHMC </a:t>
            </a:r>
            <a:r>
              <a:rPr lang="en-US" sz="1400" dirty="0" err="1"/>
              <a:t>Cmap</a:t>
            </a:r>
            <a:r>
              <a:rPr lang="en-US" sz="1400" dirty="0"/>
              <a:t> Tools, Florida Institute for Human and Machine Cognition.</a:t>
            </a:r>
          </a:p>
          <a:p>
            <a:pPr algn="just"/>
            <a:r>
              <a:rPr lang="en-US" sz="1400" dirty="0"/>
              <a:t>Novak, J. D., &amp; </a:t>
            </a:r>
            <a:r>
              <a:rPr lang="en-US" sz="1400" dirty="0" err="1"/>
              <a:t>Canas</a:t>
            </a:r>
            <a:r>
              <a:rPr lang="en-US" sz="1400" dirty="0"/>
              <a:t>, A. J. (2007). Theoretical origins of concept maps, how to construct them and uses in education. Reflecting Education, 3, 29-42.</a:t>
            </a:r>
          </a:p>
          <a:p>
            <a:pPr algn="just"/>
            <a:r>
              <a:rPr lang="en-US" sz="1400" dirty="0"/>
              <a:t>Novak, J. D., </a:t>
            </a:r>
            <a:r>
              <a:rPr lang="en-US" sz="1400" dirty="0" err="1"/>
              <a:t>Canas</a:t>
            </a:r>
            <a:r>
              <a:rPr lang="en-US" sz="1400" dirty="0"/>
              <a:t>, A.J. (2008). The Theory Underlying Concept Maps and How to Construct and Use Them. Technical Report IHMC </a:t>
            </a:r>
            <a:r>
              <a:rPr lang="en-US" sz="1400" dirty="0" err="1"/>
              <a:t>Cmap</a:t>
            </a:r>
            <a:r>
              <a:rPr lang="en-US" sz="1400" dirty="0"/>
              <a:t>-Tools. Florida Institute for Human and Machine Cognition. 1-36.</a:t>
            </a:r>
          </a:p>
          <a:p>
            <a:pPr algn="just"/>
            <a:r>
              <a:rPr lang="en-US" sz="1400" dirty="0"/>
              <a:t>Roberts, L. (1999). Using concept maps to measure statistical understanding. International Journal of Mathematical Education in Science and Technology, 30(5), 707-717</a:t>
            </a:r>
            <a:r>
              <a:rPr lang="en-US" sz="1400" dirty="0" smtClean="0"/>
              <a:t>.</a:t>
            </a:r>
            <a:endParaRPr lang="en-US" sz="1400" dirty="0"/>
          </a:p>
        </p:txBody>
      </p:sp>
      <p:sp>
        <p:nvSpPr>
          <p:cNvPr id="5" name="Footer Placeholder 4">
            <a:extLst>
              <a:ext uri="{FF2B5EF4-FFF2-40B4-BE49-F238E27FC236}">
                <a16:creationId xmlns:a16="http://schemas.microsoft.com/office/drawing/2014/main" xmlns="" id="{1843F46E-90F7-4F3B-9570-9BBFC73AB30C}"/>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127874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6711654" cy="4195481"/>
          </a:xfrm>
        </p:spPr>
        <p:txBody>
          <a:bodyPr>
            <a:normAutofit lnSpcReduction="10000"/>
          </a:bodyPr>
          <a:lstStyle/>
          <a:p>
            <a:pPr algn="just"/>
            <a:r>
              <a:rPr lang="en-US" sz="1400" dirty="0" err="1"/>
              <a:t>Stanisavljević</a:t>
            </a:r>
            <a:r>
              <a:rPr lang="en-US" sz="1400" dirty="0"/>
              <a:t>, J., </a:t>
            </a:r>
            <a:r>
              <a:rPr lang="en-US" sz="1400" dirty="0" err="1"/>
              <a:t>Djurić</a:t>
            </a:r>
            <a:r>
              <a:rPr lang="en-US" sz="1400" dirty="0"/>
              <a:t>, D. (2013). The application of programmed instruction in fulfilling the physiology course requirements. Journal of Biological Education, Rutledge, London, UK.47(1): 29-38. </a:t>
            </a:r>
            <a:endParaRPr lang="sr-Latn-RS" sz="1400" dirty="0" smtClean="0"/>
          </a:p>
          <a:p>
            <a:pPr algn="just"/>
            <a:r>
              <a:rPr lang="en-US" sz="1400" dirty="0" err="1" smtClean="0"/>
              <a:t>Stanisavljević</a:t>
            </a:r>
            <a:r>
              <a:rPr lang="en-US" sz="1400" dirty="0"/>
              <a:t>, J., </a:t>
            </a:r>
            <a:r>
              <a:rPr lang="en-US" sz="1400" dirty="0" err="1"/>
              <a:t>Đurić</a:t>
            </a:r>
            <a:r>
              <a:rPr lang="en-US" sz="1400" dirty="0"/>
              <a:t>, D. (2013a). Effects of application of program based teaching on durability and quality of acquired knowledge of students. [in Serbian]. Pedagogy, 68(1), 61-67. </a:t>
            </a:r>
            <a:endParaRPr lang="sr-Latn-RS" sz="1400" dirty="0" smtClean="0"/>
          </a:p>
          <a:p>
            <a:pPr algn="just"/>
            <a:r>
              <a:rPr lang="en-US" sz="1400" dirty="0" err="1" smtClean="0"/>
              <a:t>Stanisavljević</a:t>
            </a:r>
            <a:r>
              <a:rPr lang="en-US" sz="1400" dirty="0"/>
              <a:t>, J., </a:t>
            </a:r>
            <a:r>
              <a:rPr lang="sr-Latn-RS" sz="1400" dirty="0" smtClean="0"/>
              <a:t>Đ</a:t>
            </a:r>
            <a:r>
              <a:rPr lang="en-US" sz="1400" dirty="0" err="1" smtClean="0"/>
              <a:t>urić</a:t>
            </a:r>
            <a:r>
              <a:rPr lang="en-US" sz="1400" dirty="0"/>
              <a:t>, D. &amp; </a:t>
            </a:r>
            <a:r>
              <a:rPr lang="en-US" sz="1400" dirty="0" err="1"/>
              <a:t>Stanisavljević</a:t>
            </a:r>
            <a:r>
              <a:rPr lang="en-US" sz="1400" dirty="0"/>
              <a:t>, </a:t>
            </a:r>
            <a:r>
              <a:rPr lang="en-US" sz="1400" dirty="0" err="1"/>
              <a:t>Lj</a:t>
            </a:r>
            <a:r>
              <a:rPr lang="en-US" sz="1400" dirty="0"/>
              <a:t>. (2014). Students’ Attitudes towards Conceptual Maps in Realization of Zoology Program Contents (Annelida) [In Serbian]. Pedagogical reality, 60 (1), 59-70. </a:t>
            </a:r>
            <a:endParaRPr lang="sr-Latn-RS" sz="1400" dirty="0" smtClean="0"/>
          </a:p>
          <a:p>
            <a:pPr algn="just"/>
            <a:r>
              <a:rPr lang="en-US" sz="1400" dirty="0" err="1"/>
              <a:t>Stanisavljević</a:t>
            </a:r>
            <a:r>
              <a:rPr lang="en-US" sz="1400" dirty="0"/>
              <a:t>, J. D., &amp; </a:t>
            </a:r>
            <a:r>
              <a:rPr lang="en-US" sz="1400" dirty="0" err="1"/>
              <a:t>Stanisavljević</a:t>
            </a:r>
            <a:r>
              <a:rPr lang="en-US" sz="1400" dirty="0"/>
              <a:t>, L. Ž. (2014). The Application of Concept Maps in Teaching Invertebrate Zoology. In: D. </a:t>
            </a:r>
            <a:r>
              <a:rPr lang="en-US" sz="1400" dirty="0" err="1"/>
              <a:t>Krüger</a:t>
            </a:r>
            <a:r>
              <a:rPr lang="en-US" sz="1400" dirty="0"/>
              <a:t> (Ed</a:t>
            </a:r>
            <a:r>
              <a:rPr lang="en-US" sz="1400" dirty="0" smtClean="0"/>
              <a:t>.).</a:t>
            </a:r>
            <a:r>
              <a:rPr lang="sr-Latn-RS" sz="1400" dirty="0" smtClean="0"/>
              <a:t> </a:t>
            </a:r>
            <a:r>
              <a:rPr lang="en-US" sz="1400" dirty="0" smtClean="0"/>
              <a:t>Powerful </a:t>
            </a:r>
            <a:r>
              <a:rPr lang="en-US" sz="1400" dirty="0"/>
              <a:t>tools for learning in biology, 13, 197-211</a:t>
            </a:r>
            <a:r>
              <a:rPr lang="en-US" sz="1400" dirty="0" smtClean="0"/>
              <a:t>.</a:t>
            </a:r>
            <a:endParaRPr lang="sr-Latn-RS" sz="1400" dirty="0" smtClean="0"/>
          </a:p>
          <a:p>
            <a:pPr algn="just"/>
            <a:r>
              <a:rPr lang="sr-Latn-RS" sz="1400" dirty="0" smtClean="0"/>
              <a:t>Stanisavljević, J., &amp; Stanisavljević, L. (2017). Concept Mapping in Anatomy and Morphology of Invertebrates. University of Belgarde-Faculty of Biology, Belgrade.</a:t>
            </a:r>
          </a:p>
          <a:p>
            <a:pPr algn="just"/>
            <a:r>
              <a:rPr lang="en-US" sz="1400" dirty="0" err="1"/>
              <a:t>Willson</a:t>
            </a:r>
            <a:r>
              <a:rPr lang="en-US" sz="1400" dirty="0"/>
              <a:t>, M., &amp; Williams, D. (1996). Trainee teachers’ misunderstandings in chemistry: Diagnosis and evaluation using concept mapping. School Science Review, 770(280), 107-113.</a:t>
            </a:r>
          </a:p>
          <a:p>
            <a:endParaRPr lang="en-US" dirty="0"/>
          </a:p>
        </p:txBody>
      </p:sp>
      <p:sp>
        <p:nvSpPr>
          <p:cNvPr id="4" name="Footer Placeholder 3"/>
          <p:cNvSpPr>
            <a:spLocks noGrp="1"/>
          </p:cNvSpPr>
          <p:nvPr>
            <p:ph type="ftr" sz="quarter" idx="11"/>
          </p:nvPr>
        </p:nvSpPr>
        <p:spPr/>
        <p:txBody>
          <a:bodyPr/>
          <a:lstStyle/>
          <a:p>
            <a:r>
              <a:rPr lang="en-US" smtClean="0"/>
              <a:t>2nd World Congress on Open Educational Resources, Septemeber 20, 2017, Ljubljana, Slovenia.</a:t>
            </a:r>
            <a:endParaRPr lang="en-US"/>
          </a:p>
        </p:txBody>
      </p:sp>
    </p:spTree>
    <p:extLst>
      <p:ext uri="{BB962C8B-B14F-4D97-AF65-F5344CB8AC3E}">
        <p14:creationId xmlns:p14="http://schemas.microsoft.com/office/powerpoint/2010/main" val="49384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11654" cy="4195481"/>
          </a:xfrm>
        </p:spPr>
        <p:txBody>
          <a:bodyPr/>
          <a:lstStyle/>
          <a:p>
            <a:pPr algn="just"/>
            <a:r>
              <a:rPr lang="sr-Latn-RS" dirty="0"/>
              <a:t>Concept</a:t>
            </a:r>
            <a:r>
              <a:rPr lang="en-US" dirty="0"/>
              <a:t> maps are more concisely, more precisely, more structured, more formal and more specific in comparing with other similar </a:t>
            </a:r>
            <a:r>
              <a:rPr lang="en-US" dirty="0" smtClean="0"/>
              <a:t>visual </a:t>
            </a:r>
            <a:r>
              <a:rPr lang="en-US" dirty="0"/>
              <a:t>technologies such as mind maps (“idea mapping”) and conceptual diagrams (Davies, 2011). </a:t>
            </a:r>
            <a:endParaRPr lang="sr-Latn-RS" dirty="0" smtClean="0"/>
          </a:p>
          <a:p>
            <a:pPr marL="0" indent="0" algn="just">
              <a:buNone/>
            </a:pPr>
            <a:endParaRPr lang="sr-Latn-RS" dirty="0"/>
          </a:p>
          <a:p>
            <a:pPr algn="just"/>
            <a:r>
              <a:rPr lang="en-US" dirty="0" smtClean="0"/>
              <a:t>For </a:t>
            </a:r>
            <a:r>
              <a:rPr lang="en-US" dirty="0"/>
              <a:t>these reasons, a large amount of teaching content, in particular </a:t>
            </a:r>
            <a:r>
              <a:rPr lang="sr-Latn-RS" dirty="0"/>
              <a:t>biological programmme content (Anathomy and Morphology of Invertebrates, P</a:t>
            </a:r>
            <a:r>
              <a:rPr lang="en-US" dirty="0" err="1"/>
              <a:t>ollination</a:t>
            </a:r>
            <a:r>
              <a:rPr lang="en-US" dirty="0"/>
              <a:t> and </a:t>
            </a:r>
            <a:r>
              <a:rPr lang="sr-Latn-RS" dirty="0"/>
              <a:t>P</a:t>
            </a:r>
            <a:r>
              <a:rPr lang="en-US" dirty="0" err="1"/>
              <a:t>ollinators</a:t>
            </a:r>
            <a:r>
              <a:rPr lang="sr-Latn-RS" dirty="0"/>
              <a:t>…)</a:t>
            </a:r>
            <a:r>
              <a:rPr lang="en-US" dirty="0"/>
              <a:t> can be presented concisely with the help of concept maps, and the most important concepts and their relations (from this topics) thus can be briefly </a:t>
            </a:r>
            <a:r>
              <a:rPr lang="en-US" dirty="0" err="1" smtClean="0"/>
              <a:t>summari</a:t>
            </a:r>
            <a:r>
              <a:rPr lang="sr-Latn-RS" dirty="0" smtClean="0"/>
              <a:t>s</a:t>
            </a:r>
            <a:r>
              <a:rPr lang="en-US" dirty="0" err="1" smtClean="0"/>
              <a:t>ed</a:t>
            </a:r>
            <a:r>
              <a:rPr lang="en-US" dirty="0" smtClean="0"/>
              <a:t> </a:t>
            </a:r>
            <a:r>
              <a:rPr lang="en-US" dirty="0"/>
              <a:t>and highlighted.</a:t>
            </a:r>
          </a:p>
          <a:p>
            <a:endParaRPr lang="en-US" dirty="0"/>
          </a:p>
        </p:txBody>
      </p:sp>
      <p:sp>
        <p:nvSpPr>
          <p:cNvPr id="4" name="Footer Placeholder 3"/>
          <p:cNvSpPr>
            <a:spLocks noGrp="1"/>
          </p:cNvSpPr>
          <p:nvPr>
            <p:ph type="ftr" sz="quarter" idx="11"/>
          </p:nvPr>
        </p:nvSpPr>
        <p:spPr/>
        <p:txBody>
          <a:bodyPr/>
          <a:lstStyle/>
          <a:p>
            <a:r>
              <a:rPr lang="en-US" smtClean="0"/>
              <a:t>2nd World Congress on Open Educational Resources, Septemeber 20, 2017, Ljubljana, Slovenia.</a:t>
            </a:r>
            <a:endParaRPr lang="en-US"/>
          </a:p>
        </p:txBody>
      </p:sp>
    </p:spTree>
    <p:extLst>
      <p:ext uri="{BB962C8B-B14F-4D97-AF65-F5344CB8AC3E}">
        <p14:creationId xmlns:p14="http://schemas.microsoft.com/office/powerpoint/2010/main" val="3486831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439302" cy="5867400"/>
          </a:xfrm>
        </p:spPr>
        <p:txBody>
          <a:bodyPr>
            <a:noAutofit/>
          </a:bodyPr>
          <a:lstStyle/>
          <a:p>
            <a:pPr algn="just"/>
            <a:r>
              <a:rPr lang="en-US" sz="2000" dirty="0"/>
              <a:t>Concept maps have their origin in the learning movement called constructivism (</a:t>
            </a:r>
            <a:r>
              <a:rPr lang="en-US" sz="2000" dirty="0" err="1"/>
              <a:t>Dammani</a:t>
            </a:r>
            <a:r>
              <a:rPr lang="en-US" sz="2000" dirty="0"/>
              <a:t>, 2012). </a:t>
            </a:r>
            <a:r>
              <a:rPr lang="sr-Latn-RS" dirty="0" smtClean="0"/>
              <a:t>It</a:t>
            </a:r>
            <a:r>
              <a:rPr lang="en-US" sz="2000" dirty="0" smtClean="0"/>
              <a:t> </a:t>
            </a:r>
            <a:r>
              <a:rPr lang="en-US" sz="2000" dirty="0"/>
              <a:t>is explicitly grounded in David </a:t>
            </a:r>
            <a:r>
              <a:rPr lang="en-US" sz="2000" dirty="0" err="1"/>
              <a:t>Ausubel’s</a:t>
            </a:r>
            <a:r>
              <a:rPr lang="en-US" sz="2000" dirty="0"/>
              <a:t> assimilation theory</a:t>
            </a:r>
            <a:r>
              <a:rPr lang="sr-Latn-RS" sz="2000" dirty="0"/>
              <a:t> </a:t>
            </a:r>
            <a:r>
              <a:rPr lang="en-US" sz="2000" dirty="0"/>
              <a:t>of </a:t>
            </a:r>
            <a:r>
              <a:rPr lang="en-US" sz="2000" dirty="0" smtClean="0"/>
              <a:t>learning</a:t>
            </a:r>
            <a:r>
              <a:rPr lang="sr-Latn-RS" dirty="0"/>
              <a:t> </a:t>
            </a:r>
            <a:r>
              <a:rPr lang="sr-Latn-RS" dirty="0" smtClean="0"/>
              <a:t>in</a:t>
            </a:r>
            <a:r>
              <a:rPr lang="en-US" sz="2000" dirty="0" smtClean="0"/>
              <a:t> </a:t>
            </a:r>
            <a:r>
              <a:rPr lang="en-US" sz="2000" dirty="0"/>
              <a:t>which the central idea is </a:t>
            </a:r>
            <a:r>
              <a:rPr lang="en-US" sz="2000" dirty="0" smtClean="0"/>
              <a:t>meaningful </a:t>
            </a:r>
            <a:r>
              <a:rPr lang="en-US" sz="2000" dirty="0"/>
              <a:t>learning (</a:t>
            </a:r>
            <a:r>
              <a:rPr lang="en-US" sz="2000" dirty="0" err="1" smtClean="0"/>
              <a:t>Ausubel</a:t>
            </a:r>
            <a:r>
              <a:rPr lang="sr-Latn-RS" sz="2000" dirty="0" smtClean="0"/>
              <a:t>, Novak &amp; Hanesian</a:t>
            </a:r>
            <a:r>
              <a:rPr lang="en-US" sz="2000" dirty="0" smtClean="0"/>
              <a:t>, </a:t>
            </a:r>
            <a:r>
              <a:rPr lang="en-US" sz="2000" dirty="0"/>
              <a:t>1978)</a:t>
            </a:r>
            <a:r>
              <a:rPr lang="sr-Latn-RS" sz="2000" dirty="0"/>
              <a:t>.</a:t>
            </a:r>
          </a:p>
          <a:p>
            <a:pPr algn="just"/>
            <a:endParaRPr lang="sr-Latn-RS" sz="2000" dirty="0" smtClean="0"/>
          </a:p>
          <a:p>
            <a:pPr algn="just"/>
            <a:r>
              <a:rPr lang="en-GB" sz="2000" dirty="0" smtClean="0"/>
              <a:t>According </a:t>
            </a:r>
            <a:r>
              <a:rPr lang="en-GB" sz="2000" dirty="0"/>
              <a:t>to </a:t>
            </a:r>
            <a:r>
              <a:rPr lang="en-GB" sz="2000" dirty="0" err="1"/>
              <a:t>Ausubel’s</a:t>
            </a:r>
            <a:r>
              <a:rPr lang="en-GB" sz="2000" dirty="0"/>
              <a:t> theory, learning is based on the assimilation of new concepts and assumptions in the concept framework that the student already has. This structure of knowledge is also referred to as </a:t>
            </a:r>
            <a:r>
              <a:rPr lang="en-GB" sz="2000" b="1" dirty="0"/>
              <a:t>individual cognitive </a:t>
            </a:r>
            <a:r>
              <a:rPr lang="en-GB" sz="2000" b="1" dirty="0" smtClean="0"/>
              <a:t>structure</a:t>
            </a:r>
            <a:r>
              <a:rPr lang="sr-Latn-RS" sz="2000" b="1" dirty="0" smtClean="0"/>
              <a:t> </a:t>
            </a:r>
            <a:r>
              <a:rPr lang="sr-Latn-RS" sz="2000" dirty="0" smtClean="0"/>
              <a:t>(</a:t>
            </a:r>
            <a:r>
              <a:rPr lang="en-US" dirty="0" err="1" smtClean="0"/>
              <a:t>Ausubel</a:t>
            </a:r>
            <a:r>
              <a:rPr lang="sr-Latn-RS" dirty="0" smtClean="0"/>
              <a:t>, Novak &amp; Hanesian</a:t>
            </a:r>
            <a:r>
              <a:rPr lang="en-US" dirty="0" smtClean="0"/>
              <a:t>, 1978</a:t>
            </a:r>
            <a:r>
              <a:rPr lang="sr-Latn-RS" dirty="0" smtClean="0"/>
              <a:t>).</a:t>
            </a:r>
          </a:p>
          <a:p>
            <a:pPr marL="0" indent="0" algn="just">
              <a:buNone/>
            </a:pPr>
            <a:endParaRPr lang="sr-Latn-RS" sz="2000" dirty="0"/>
          </a:p>
          <a:p>
            <a:pPr algn="just"/>
            <a:r>
              <a:rPr lang="en-US" sz="2000" dirty="0"/>
              <a:t>Concept maps are composed of concepts linked by </a:t>
            </a:r>
            <a:r>
              <a:rPr lang="en-US" dirty="0"/>
              <a:t>appropriate </a:t>
            </a:r>
            <a:r>
              <a:rPr lang="en-US" sz="2000" b="1" dirty="0"/>
              <a:t>correlations</a:t>
            </a:r>
            <a:r>
              <a:rPr lang="en-US" sz="2000" dirty="0"/>
              <a:t> in a hierarchical structure. The most important concepts are usually linked by highly informative </a:t>
            </a:r>
            <a:r>
              <a:rPr lang="en-US" sz="2000" b="1" dirty="0"/>
              <a:t>linking statements</a:t>
            </a:r>
            <a:r>
              <a:rPr lang="sr-Latn-RS" sz="2000" dirty="0"/>
              <a:t> </a:t>
            </a:r>
            <a:r>
              <a:rPr lang="en-US" sz="2000" dirty="0"/>
              <a:t>which are settled on the labelled lines (</a:t>
            </a:r>
            <a:r>
              <a:rPr lang="en-US" sz="2000" dirty="0" err="1"/>
              <a:t>Kinchin</a:t>
            </a:r>
            <a:r>
              <a:rPr lang="en-US" sz="2000" dirty="0"/>
              <a:t>, 2011). Linking statements need to be valid and to relate to concepts in some meaningful way (</a:t>
            </a:r>
            <a:r>
              <a:rPr lang="en-US" sz="2000" dirty="0" err="1"/>
              <a:t>Buntting</a:t>
            </a:r>
            <a:r>
              <a:rPr lang="en-US" sz="2000" dirty="0"/>
              <a:t>, Coll, &amp; Campbell, 2006)</a:t>
            </a:r>
            <a:r>
              <a:rPr lang="sr-Latn-RS" sz="2000" dirty="0"/>
              <a:t>.</a:t>
            </a:r>
            <a:endParaRPr lang="en-US" sz="2000" dirty="0"/>
          </a:p>
        </p:txBody>
      </p:sp>
      <p:sp>
        <p:nvSpPr>
          <p:cNvPr id="4" name="Footer Placeholder 3">
            <a:extLst>
              <a:ext uri="{FF2B5EF4-FFF2-40B4-BE49-F238E27FC236}">
                <a16:creationId xmlns:a16="http://schemas.microsoft.com/office/drawing/2014/main" xmlns="" id="{C525F123-E141-4917-BFD2-EDEE399E359B}"/>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419200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439302" cy="4069080"/>
          </a:xfrm>
        </p:spPr>
        <p:txBody>
          <a:bodyPr>
            <a:normAutofit fontScale="92500" lnSpcReduction="20000"/>
          </a:bodyPr>
          <a:lstStyle/>
          <a:p>
            <a:pPr algn="just"/>
            <a:r>
              <a:rPr lang="en-US" sz="2400" dirty="0"/>
              <a:t>Figure 1 shows an example of a concept map. Each concept is enclosed in a box. </a:t>
            </a:r>
            <a:endParaRPr lang="sr-Latn-RS" sz="2400" dirty="0"/>
          </a:p>
          <a:p>
            <a:pPr algn="just"/>
            <a:endParaRPr lang="sr-Latn-RS" sz="2400" dirty="0"/>
          </a:p>
          <a:p>
            <a:pPr algn="just"/>
            <a:r>
              <a:rPr lang="en-US" sz="2400" dirty="0"/>
              <a:t>There are some </a:t>
            </a:r>
            <a:r>
              <a:rPr lang="en-US" sz="2400" b="1" dirty="0"/>
              <a:t>linking words </a:t>
            </a:r>
            <a:r>
              <a:rPr lang="en-US" sz="2400" dirty="0"/>
              <a:t>which specify the relationship between the two concepts. </a:t>
            </a:r>
            <a:endParaRPr lang="sr-Latn-RS" sz="2400" dirty="0"/>
          </a:p>
          <a:p>
            <a:pPr algn="just"/>
            <a:endParaRPr lang="sr-Latn-RS" sz="2400" dirty="0"/>
          </a:p>
          <a:p>
            <a:pPr algn="just"/>
            <a:r>
              <a:rPr lang="en-US" sz="2400" dirty="0"/>
              <a:t>Two or more concepts which are connected with linking words are </a:t>
            </a:r>
            <a:r>
              <a:rPr lang="en-US" sz="2400" b="1" dirty="0"/>
              <a:t>propositions</a:t>
            </a:r>
            <a:r>
              <a:rPr lang="en-US" sz="2400" dirty="0"/>
              <a:t>. </a:t>
            </a:r>
            <a:endParaRPr lang="sr-Latn-RS" sz="2400" dirty="0"/>
          </a:p>
          <a:p>
            <a:pPr algn="just"/>
            <a:endParaRPr lang="sr-Latn-RS" sz="2400" dirty="0"/>
          </a:p>
          <a:p>
            <a:pPr algn="just"/>
            <a:r>
              <a:rPr lang="en-US" sz="2400" dirty="0"/>
              <a:t>Those propositions are meaningful statements and can be called </a:t>
            </a:r>
            <a:r>
              <a:rPr lang="en-US" sz="2400" b="1" dirty="0"/>
              <a:t>semantic units</a:t>
            </a:r>
            <a:r>
              <a:rPr lang="en-US" sz="2400" dirty="0"/>
              <a:t> or </a:t>
            </a:r>
            <a:r>
              <a:rPr lang="en-US" sz="2400" b="1" dirty="0"/>
              <a:t>units of meaning</a:t>
            </a:r>
            <a:r>
              <a:rPr lang="en-US" sz="2400" dirty="0"/>
              <a:t>. </a:t>
            </a:r>
          </a:p>
          <a:p>
            <a:endParaRPr lang="en-US" dirty="0"/>
          </a:p>
        </p:txBody>
      </p:sp>
      <p:sp>
        <p:nvSpPr>
          <p:cNvPr id="4" name="Footer Placeholder 3">
            <a:extLst>
              <a:ext uri="{FF2B5EF4-FFF2-40B4-BE49-F238E27FC236}">
                <a16:creationId xmlns:a16="http://schemas.microsoft.com/office/drawing/2014/main" xmlns="" id="{8DFBFB52-1920-416A-A0F8-C3E5BC3D2CC9}"/>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149836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Figure 1</a:t>
            </a:r>
            <a:r>
              <a:rPr lang="sr-Latn-RS" sz="2800" dirty="0"/>
              <a:t>.</a:t>
            </a:r>
            <a:r>
              <a:rPr lang="en-US" sz="2800" dirty="0"/>
              <a:t> Concept map: Honey </a:t>
            </a:r>
            <a:r>
              <a:rPr lang="en-US" sz="2800" dirty="0" smtClean="0"/>
              <a:t>bee</a:t>
            </a:r>
            <a:r>
              <a:rPr lang="sr-Latn-RS" sz="2800" dirty="0" smtClean="0"/>
              <a:t/>
            </a:r>
            <a:br>
              <a:rPr lang="sr-Latn-RS" sz="2800" dirty="0" smtClean="0"/>
            </a:br>
            <a:r>
              <a:rPr lang="sr-Latn-RS" sz="2400" dirty="0" smtClean="0"/>
              <a:t>(</a:t>
            </a:r>
            <a:r>
              <a:rPr lang="sr-Latn-RS" sz="2000" dirty="0" smtClean="0"/>
              <a:t>Stanisavljević &amp; Stanisavljević, 2017</a:t>
            </a:r>
            <a:r>
              <a:rPr lang="sr-Latn-RS" sz="2400" dirty="0" smtClean="0"/>
              <a:t>)</a:t>
            </a:r>
            <a:r>
              <a:rPr lang="sr-Latn-RS" sz="3200" dirty="0" smtClean="0"/>
              <a:t>.</a:t>
            </a:r>
            <a:endParaRPr lang="en-US" sz="3200" dirty="0"/>
          </a:p>
        </p:txBody>
      </p:sp>
      <p:pic>
        <p:nvPicPr>
          <p:cNvPr id="5" name="Content Placeholder 4">
            <a:extLst>
              <a:ext uri="{FF2B5EF4-FFF2-40B4-BE49-F238E27FC236}">
                <a16:creationId xmlns:a16="http://schemas.microsoft.com/office/drawing/2014/main" xmlns="" id="{8EC9C548-654A-4EC9-BA4D-B96F54B982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9602" y="2819400"/>
            <a:ext cx="6406806" cy="1772253"/>
          </a:xfrm>
        </p:spPr>
      </p:pic>
      <p:sp>
        <p:nvSpPr>
          <p:cNvPr id="4" name="Footer Placeholder 3">
            <a:extLst>
              <a:ext uri="{FF2B5EF4-FFF2-40B4-BE49-F238E27FC236}">
                <a16:creationId xmlns:a16="http://schemas.microsoft.com/office/drawing/2014/main" xmlns="" id="{B315CCA0-179F-4054-83CC-83E6381DE567}"/>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6907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7391400" cy="4069080"/>
          </a:xfrm>
        </p:spPr>
        <p:txBody>
          <a:bodyPr>
            <a:normAutofit/>
          </a:bodyPr>
          <a:lstStyle/>
          <a:p>
            <a:pPr algn="just"/>
            <a:r>
              <a:rPr lang="en-US" sz="2400" dirty="0"/>
              <a:t>In Figure 1, the concepts are: Honey bee, well-</a:t>
            </a:r>
            <a:r>
              <a:rPr lang="en-US" sz="2400" dirty="0" err="1"/>
              <a:t>organised</a:t>
            </a:r>
            <a:r>
              <a:rPr lang="en-US" sz="2400" dirty="0"/>
              <a:t> society, honey, wax and bee venom. The linking words/statements are: “lives in” and “produces“. </a:t>
            </a:r>
            <a:endParaRPr lang="sr-Latn-RS" sz="2400" dirty="0"/>
          </a:p>
          <a:p>
            <a:pPr algn="just"/>
            <a:endParaRPr lang="sr-Latn-RS" sz="2400" dirty="0"/>
          </a:p>
          <a:p>
            <a:pPr algn="just"/>
            <a:r>
              <a:rPr lang="en-US" sz="2400" dirty="0"/>
              <a:t>The propositions (semantic units) are: </a:t>
            </a:r>
            <a:endParaRPr lang="sr-Latn-RS" sz="2400" dirty="0"/>
          </a:p>
          <a:p>
            <a:pPr marL="914400" lvl="1" indent="-514350" algn="just">
              <a:buAutoNum type="arabicPeriod"/>
            </a:pPr>
            <a:r>
              <a:rPr lang="en-US" sz="2200" dirty="0"/>
              <a:t>Honey bee lives in well-</a:t>
            </a:r>
            <a:r>
              <a:rPr lang="en-US" sz="2200" dirty="0" err="1"/>
              <a:t>organised</a:t>
            </a:r>
            <a:r>
              <a:rPr lang="en-US" sz="2200" dirty="0"/>
              <a:t> society. </a:t>
            </a:r>
            <a:endParaRPr lang="sr-Latn-RS" sz="2200" dirty="0"/>
          </a:p>
          <a:p>
            <a:pPr marL="914400" lvl="1" indent="-514350" algn="just">
              <a:buAutoNum type="arabicPeriod"/>
            </a:pPr>
            <a:r>
              <a:rPr lang="en-US" sz="2400" dirty="0"/>
              <a:t>Honey bee produces honey, propolis wax and bee </a:t>
            </a:r>
            <a:r>
              <a:rPr lang="en-US" sz="2400" dirty="0" err="1"/>
              <a:t>veno</a:t>
            </a:r>
            <a:r>
              <a:rPr lang="sr-Latn-RS" sz="2400" dirty="0"/>
              <a:t>m.</a:t>
            </a:r>
            <a:endParaRPr lang="en-US" sz="2400" dirty="0"/>
          </a:p>
        </p:txBody>
      </p:sp>
      <p:sp>
        <p:nvSpPr>
          <p:cNvPr id="4" name="Footer Placeholder 3">
            <a:extLst>
              <a:ext uri="{FF2B5EF4-FFF2-40B4-BE49-F238E27FC236}">
                <a16:creationId xmlns:a16="http://schemas.microsoft.com/office/drawing/2014/main" xmlns="" id="{BCAA946F-5683-4C17-97CF-BB335C19306C}"/>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08832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a:t>F</a:t>
            </a:r>
            <a:r>
              <a:rPr lang="sr-Latn-RS" sz="3600" b="1" i="1" dirty="0" smtClean="0"/>
              <a:t>unctions </a:t>
            </a:r>
            <a:r>
              <a:rPr lang="sr-Latn-RS" sz="3600" b="1" i="1" dirty="0"/>
              <a:t>of concept maps</a:t>
            </a:r>
            <a:r>
              <a:rPr lang="en-US" sz="3600" b="1" i="1" dirty="0"/>
              <a:t/>
            </a:r>
            <a:br>
              <a:rPr lang="en-US" sz="3600" b="1" i="1" dirty="0"/>
            </a:br>
            <a:endParaRPr lang="en-US" sz="3600" b="1" i="1" dirty="0"/>
          </a:p>
        </p:txBody>
      </p:sp>
      <p:sp>
        <p:nvSpPr>
          <p:cNvPr id="3" name="Content Placeholder 2"/>
          <p:cNvSpPr>
            <a:spLocks noGrp="1"/>
          </p:cNvSpPr>
          <p:nvPr>
            <p:ph idx="1"/>
          </p:nvPr>
        </p:nvSpPr>
        <p:spPr>
          <a:xfrm>
            <a:off x="685800" y="1600200"/>
            <a:ext cx="6711654" cy="4195481"/>
          </a:xfrm>
        </p:spPr>
        <p:txBody>
          <a:bodyPr>
            <a:normAutofit/>
          </a:bodyPr>
          <a:lstStyle/>
          <a:p>
            <a:pPr algn="just"/>
            <a:r>
              <a:rPr lang="en-US" sz="2400" dirty="0"/>
              <a:t>Concept maps can be applied </a:t>
            </a:r>
            <a:r>
              <a:rPr lang="sr-Latn-RS" sz="2400" dirty="0" smtClean="0"/>
              <a:t>in</a:t>
            </a:r>
            <a:r>
              <a:rPr lang="en-US" sz="2400" dirty="0" smtClean="0"/>
              <a:t> </a:t>
            </a:r>
            <a:r>
              <a:rPr lang="en-US" sz="2400" dirty="0"/>
              <a:t>different phases of the teaching process: </a:t>
            </a:r>
          </a:p>
          <a:p>
            <a:pPr marL="0" indent="0">
              <a:buNone/>
            </a:pPr>
            <a:r>
              <a:rPr lang="en-US" sz="2400" dirty="0"/>
              <a:t>1. Planning and preparation </a:t>
            </a:r>
            <a:endParaRPr lang="sr-Latn-RS" sz="2400" dirty="0"/>
          </a:p>
          <a:p>
            <a:pPr marL="0" indent="0">
              <a:buNone/>
            </a:pPr>
            <a:r>
              <a:rPr lang="en-US" sz="2400" dirty="0"/>
              <a:t>2. Formative learning </a:t>
            </a:r>
            <a:endParaRPr lang="sr-Latn-RS" sz="2400" dirty="0"/>
          </a:p>
          <a:p>
            <a:pPr marL="0" indent="0">
              <a:buNone/>
            </a:pPr>
            <a:r>
              <a:rPr lang="en-US" sz="2400" dirty="0"/>
              <a:t>3. Revision/</a:t>
            </a:r>
            <a:r>
              <a:rPr lang="en-US" sz="2400" dirty="0" err="1"/>
              <a:t>summarising</a:t>
            </a:r>
            <a:r>
              <a:rPr lang="en-US" sz="2400" dirty="0"/>
              <a:t> </a:t>
            </a:r>
            <a:endParaRPr lang="sr-Latn-RS" sz="2400" dirty="0"/>
          </a:p>
          <a:p>
            <a:pPr marL="0" indent="0">
              <a:buNone/>
            </a:pPr>
            <a:r>
              <a:rPr lang="en-US" sz="2400" dirty="0"/>
              <a:t>4. Assessment (</a:t>
            </a:r>
            <a:r>
              <a:rPr lang="en-US" sz="2400" dirty="0" err="1"/>
              <a:t>Kinchin</a:t>
            </a:r>
            <a:r>
              <a:rPr lang="en-US" sz="2400" dirty="0"/>
              <a:t>, 2000).</a:t>
            </a:r>
            <a:endParaRPr lang="sr-Latn-RS" sz="2400" dirty="0"/>
          </a:p>
          <a:p>
            <a:pPr marL="0" indent="0">
              <a:buNone/>
            </a:pPr>
            <a:endParaRPr lang="en-US" sz="2400" dirty="0"/>
          </a:p>
          <a:p>
            <a:pPr algn="just"/>
            <a:r>
              <a:rPr lang="en-US" sz="2400" dirty="0"/>
              <a:t>Figure </a:t>
            </a:r>
            <a:r>
              <a:rPr lang="sr-Latn-RS" sz="2400" dirty="0"/>
              <a:t>2</a:t>
            </a:r>
            <a:r>
              <a:rPr lang="en-US" sz="2400" dirty="0"/>
              <a:t> presents many different functions of concept maps in the</a:t>
            </a:r>
            <a:r>
              <a:rPr lang="sr-Latn-RS" sz="2400" dirty="0"/>
              <a:t> teaching process. </a:t>
            </a:r>
            <a:endParaRPr lang="en-US" sz="2400" dirty="0"/>
          </a:p>
          <a:p>
            <a:endParaRPr lang="en-US" dirty="0"/>
          </a:p>
        </p:txBody>
      </p:sp>
      <p:sp>
        <p:nvSpPr>
          <p:cNvPr id="5" name="Footer Placeholder 4">
            <a:extLst>
              <a:ext uri="{FF2B5EF4-FFF2-40B4-BE49-F238E27FC236}">
                <a16:creationId xmlns:a16="http://schemas.microsoft.com/office/drawing/2014/main" xmlns="" id="{7908B9DE-A7B7-46C4-A0DF-2E8FD5041414}"/>
              </a:ext>
            </a:extLst>
          </p:cNvPr>
          <p:cNvSpPr>
            <a:spLocks noGrp="1"/>
          </p:cNvSpPr>
          <p:nvPr>
            <p:ph type="ftr" sz="quarter" idx="11"/>
          </p:nvPr>
        </p:nvSpPr>
        <p:spPr/>
        <p:txBody>
          <a:bodyPr/>
          <a:lstStyle/>
          <a:p>
            <a:r>
              <a:rPr lang="en-US"/>
              <a:t>2nd World Congress on Open Educational Resources, Septemeber 20, 2017, Ljubljana, Slovenia.</a:t>
            </a:r>
          </a:p>
        </p:txBody>
      </p:sp>
    </p:spTree>
    <p:extLst>
      <p:ext uri="{BB962C8B-B14F-4D97-AF65-F5344CB8AC3E}">
        <p14:creationId xmlns:p14="http://schemas.microsoft.com/office/powerpoint/2010/main" val="2561606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708</TotalTime>
  <Words>3671</Words>
  <Application>Microsoft Office PowerPoint</Application>
  <PresentationFormat>On-screen Show (4:3)</PresentationFormat>
  <Paragraphs>173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vt:lpstr>
      <vt:lpstr>    Application of the concept maps in the realisation of university biological programme content </vt:lpstr>
      <vt:lpstr>Definition of concept maps</vt:lpstr>
      <vt:lpstr>PowerPoint Presentation</vt:lpstr>
      <vt:lpstr>PowerPoint Presentation</vt:lpstr>
      <vt:lpstr>PowerPoint Presentation</vt:lpstr>
      <vt:lpstr>PowerPoint Presentation</vt:lpstr>
      <vt:lpstr>Figure 1. Concept map: Honey bee (Stanisavljević &amp; Stanisavljević, 2017).</vt:lpstr>
      <vt:lpstr>PowerPoint Presentation</vt:lpstr>
      <vt:lpstr>Functions of concept maps </vt:lpstr>
      <vt:lpstr>Figure 2. Functions of concept maps.</vt:lpstr>
      <vt:lpstr>Construction of concept maps </vt:lpstr>
      <vt:lpstr>PowerPoint Presentation</vt:lpstr>
      <vt:lpstr>Figure 3. Echinoderms: Starting point of a concept map with a focus question and a parking lot with specific concepts that will be placed in the concept map.</vt:lpstr>
      <vt:lpstr>Figure 4. The first designed concept map (preliminary map).  </vt:lpstr>
      <vt:lpstr>PowerPoint Presentation</vt:lpstr>
      <vt:lpstr>PowerPoint Presentation</vt:lpstr>
      <vt:lpstr>Figure 5. Echinoderms (final concept map).</vt:lpstr>
      <vt:lpstr>PowerPoint Presentation</vt:lpstr>
      <vt:lpstr>PowerPoint Presentation</vt:lpstr>
      <vt:lpstr>A comparative review of the efficiency of applying concept maps in higher education </vt:lpstr>
      <vt:lpstr>PowerPoint Presentation</vt:lpstr>
      <vt:lpstr>PowerPoint Presentation</vt:lpstr>
      <vt:lpstr>Analyzes of the application of concept maps (University of Belgrade-Faculty of Biology)</vt:lpstr>
      <vt:lpstr>PowerPoint Presentation</vt:lpstr>
      <vt:lpstr>Examples of the concept maps used in teaching subjects (University of Belgrade-Faculty of Biology) </vt:lpstr>
      <vt:lpstr>Example of concept map for evaluation of acquired knowledge (Anathomy and Morphology of Invertebrates) </vt:lpstr>
      <vt:lpstr>Conclusion and implications </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the concept maps in the realization of university   biological programme content</dc:title>
  <dc:creator>Jelena</dc:creator>
  <cp:lastModifiedBy>Cizelj</cp:lastModifiedBy>
  <cp:revision>155</cp:revision>
  <dcterms:created xsi:type="dcterms:W3CDTF">2017-09-10T07:47:53Z</dcterms:created>
  <dcterms:modified xsi:type="dcterms:W3CDTF">2017-09-15T16:05:44Z</dcterms:modified>
</cp:coreProperties>
</file>